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7" r:id="rId2"/>
    <p:sldId id="375" r:id="rId3"/>
    <p:sldId id="429" r:id="rId4"/>
    <p:sldId id="376" r:id="rId5"/>
    <p:sldId id="357" r:id="rId6"/>
    <p:sldId id="377" r:id="rId7"/>
    <p:sldId id="409" r:id="rId8"/>
    <p:sldId id="390" r:id="rId9"/>
    <p:sldId id="399" r:id="rId10"/>
    <p:sldId id="401" r:id="rId11"/>
    <p:sldId id="407" r:id="rId12"/>
    <p:sldId id="415" r:id="rId13"/>
    <p:sldId id="400" r:id="rId14"/>
    <p:sldId id="403" r:id="rId15"/>
    <p:sldId id="423" r:id="rId16"/>
    <p:sldId id="413" r:id="rId17"/>
    <p:sldId id="424" r:id="rId18"/>
    <p:sldId id="379" r:id="rId19"/>
    <p:sldId id="381" r:id="rId20"/>
    <p:sldId id="382" r:id="rId21"/>
    <p:sldId id="383" r:id="rId22"/>
    <p:sldId id="384" r:id="rId23"/>
    <p:sldId id="385" r:id="rId24"/>
    <p:sldId id="386" r:id="rId25"/>
    <p:sldId id="396" r:id="rId26"/>
    <p:sldId id="335" r:id="rId27"/>
    <p:sldId id="389" r:id="rId28"/>
    <p:sldId id="256" r:id="rId29"/>
    <p:sldId id="431" r:id="rId30"/>
    <p:sldId id="258" r:id="rId31"/>
    <p:sldId id="432" r:id="rId32"/>
    <p:sldId id="426" r:id="rId33"/>
    <p:sldId id="365" r:id="rId34"/>
    <p:sldId id="388" r:id="rId35"/>
  </p:sldIdLst>
  <p:sldSz cx="12192000" cy="6858000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57" autoAdjust="0"/>
    <p:restoredTop sz="94660"/>
  </p:normalViewPr>
  <p:slideViewPr>
    <p:cSldViewPr>
      <p:cViewPr varScale="1">
        <p:scale>
          <a:sx n="58" d="100"/>
          <a:sy n="58" d="100"/>
        </p:scale>
        <p:origin x="120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865F6C26-102B-47CE-9B48-FB2D1416FC51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E01C0645-3A82-49B3-81CF-F9063C1D7A0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561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898433D-3C8F-4478-A2EB-E76E614342B7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82CDA2D-51F7-44EC-B282-38B2C803008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728831"/>
      </p:ext>
    </p:extLst>
  </p:cSld>
  <p:clrMapOvr>
    <a:masterClrMapping/>
  </p:clrMapOvr>
  <p:transition spd="slow" advClick="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898433D-3C8F-4478-A2EB-E76E614342B7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82CDA2D-51F7-44EC-B282-38B2C803008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851914"/>
      </p:ext>
    </p:extLst>
  </p:cSld>
  <p:clrMapOvr>
    <a:masterClrMapping/>
  </p:clrMapOvr>
  <p:transition spd="slow" advClick="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898433D-3C8F-4478-A2EB-E76E614342B7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82CDA2D-51F7-44EC-B282-38B2C803008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736396"/>
      </p:ext>
    </p:extLst>
  </p:cSld>
  <p:clrMapOvr>
    <a:masterClrMapping/>
  </p:clrMapOvr>
  <p:transition spd="slow" advClick="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898433D-3C8F-4478-A2EB-E76E614342B7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82CDA2D-51F7-44EC-B282-38B2C803008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591858"/>
      </p:ext>
    </p:extLst>
  </p:cSld>
  <p:clrMapOvr>
    <a:masterClrMapping/>
  </p:clrMapOvr>
  <p:transition spd="slow" advClick="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898433D-3C8F-4478-A2EB-E76E614342B7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82CDA2D-51F7-44EC-B282-38B2C803008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403621"/>
      </p:ext>
    </p:extLst>
  </p:cSld>
  <p:clrMapOvr>
    <a:masterClrMapping/>
  </p:clrMapOvr>
  <p:transition spd="slow" advClick="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898433D-3C8F-4478-A2EB-E76E614342B7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82CDA2D-51F7-44EC-B282-38B2C803008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479789"/>
      </p:ext>
    </p:extLst>
  </p:cSld>
  <p:clrMapOvr>
    <a:masterClrMapping/>
  </p:clrMapOvr>
  <p:transition spd="slow" advClick="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898433D-3C8F-4478-A2EB-E76E614342B7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82CDA2D-51F7-44EC-B282-38B2C803008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27073"/>
      </p:ext>
    </p:extLst>
  </p:cSld>
  <p:clrMapOvr>
    <a:masterClrMapping/>
  </p:clrMapOvr>
  <p:transition spd="slow" advClick="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898433D-3C8F-4478-A2EB-E76E614342B7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82CDA2D-51F7-44EC-B282-38B2C803008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750217"/>
      </p:ext>
    </p:extLst>
  </p:cSld>
  <p:clrMapOvr>
    <a:masterClrMapping/>
  </p:clrMapOvr>
  <p:transition spd="slow" advClick="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898433D-3C8F-4478-A2EB-E76E614342B7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82CDA2D-51F7-44EC-B282-38B2C803008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938698"/>
      </p:ext>
    </p:extLst>
  </p:cSld>
  <p:clrMapOvr>
    <a:masterClrMapping/>
  </p:clrMapOvr>
  <p:transition spd="slow" advClick="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898433D-3C8F-4478-A2EB-E76E614342B7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82CDA2D-51F7-44EC-B282-38B2C803008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297088"/>
      </p:ext>
    </p:extLst>
  </p:cSld>
  <p:clrMapOvr>
    <a:masterClrMapping/>
  </p:clrMapOvr>
  <p:transition spd="slow" advClick="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898433D-3C8F-4478-A2EB-E76E614342B7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82CDA2D-51F7-44EC-B282-38B2C803008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973027"/>
      </p:ext>
    </p:extLst>
  </p:cSld>
  <p:clrMapOvr>
    <a:masterClrMapping/>
  </p:clrMapOvr>
  <p:transition spd="slow" advClick="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45000">
              <a:srgbClr val="FF9900"/>
            </a:gs>
            <a:gs pos="100000">
              <a:schemeClr val="bg1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"/>
          <p:cNvSpPr txBox="1">
            <a:spLocks noChangeArrowheads="1"/>
          </p:cNvSpPr>
          <p:nvPr userDrawn="1"/>
        </p:nvSpPr>
        <p:spPr bwMode="auto">
          <a:xfrm>
            <a:off x="9167285" y="6423025"/>
            <a:ext cx="28807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>
              <a:defRPr/>
            </a:pPr>
            <a:r>
              <a:rPr lang="it-IT" sz="1800" i="1" dirty="0">
                <a:latin typeface="Arabic Typesetting" pitchFamily="66" charset="-78"/>
                <a:cs typeface="Arabic Typesetting" pitchFamily="66" charset="-78"/>
              </a:rPr>
              <a:t>Michele Suman</a:t>
            </a:r>
            <a:endParaRPr lang="en-US" sz="1800" i="1" dirty="0"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3" name="Immagine 2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685427" y="116633"/>
            <a:ext cx="2380843" cy="875229"/>
          </a:xfrm>
          <a:prstGeom prst="rect">
            <a:avLst/>
          </a:prstGeom>
        </p:spPr>
      </p:pic>
      <p:sp>
        <p:nvSpPr>
          <p:cNvPr id="5" name="Rettangolo 4"/>
          <p:cNvSpPr/>
          <p:nvPr userDrawn="1"/>
        </p:nvSpPr>
        <p:spPr>
          <a:xfrm>
            <a:off x="9744406" y="138119"/>
            <a:ext cx="1536171" cy="33855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1600" b="1" cap="none" spc="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RAFA 2022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F368E97-6DE1-479A-BD43-3BC758A660A1}"/>
              </a:ext>
            </a:extLst>
          </p:cNvPr>
          <p:cNvPicPr/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0"/>
            <a:ext cx="3503712" cy="8752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306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>
    <p:pull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9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3723553E-F6E6-4AFF-860C-259C911D71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388" name="Rectangle 10"/>
          <p:cNvSpPr>
            <a:spLocks noChangeArrowheads="1"/>
          </p:cNvSpPr>
          <p:nvPr/>
        </p:nvSpPr>
        <p:spPr bwMode="auto">
          <a:xfrm>
            <a:off x="1544639" y="2652197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9809" y="1389664"/>
            <a:ext cx="5213039" cy="2525066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sp>
        <p:nvSpPr>
          <p:cNvPr id="3" name="Rettangolo 2"/>
          <p:cNvSpPr/>
          <p:nvPr/>
        </p:nvSpPr>
        <p:spPr>
          <a:xfrm>
            <a:off x="6279426" y="1586431"/>
            <a:ext cx="32536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RAFA 2022</a:t>
            </a:r>
          </a:p>
        </p:txBody>
      </p:sp>
      <p:sp>
        <p:nvSpPr>
          <p:cNvPr id="4" name="Rettangolo 3"/>
          <p:cNvSpPr/>
          <p:nvPr/>
        </p:nvSpPr>
        <p:spPr>
          <a:xfrm>
            <a:off x="6791603" y="2485968"/>
            <a:ext cx="2222723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500" b="1" i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Highlights</a:t>
            </a:r>
            <a:r>
              <a:rPr lang="it-IT" sz="35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!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EB9DDA2-4416-4938-9B79-4E0EBFC0AA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32843"/>
            <a:ext cx="7437507" cy="167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771631"/>
      </p:ext>
    </p:extLst>
  </p:cSld>
  <p:clrMapOvr>
    <a:masterClrMapping/>
  </p:clrMapOvr>
  <p:transition spd="slow" advClick="0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interni, ristorante, parecchi, negozio&#10;&#10;Descrizione generata automaticamente">
            <a:extLst>
              <a:ext uri="{FF2B5EF4-FFF2-40B4-BE49-F238E27FC236}">
                <a16:creationId xmlns:a16="http://schemas.microsoft.com/office/drawing/2014/main" id="{3F44AB9A-71A6-4C9B-B263-88E843F3CE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3989623-F4CA-426B-B7A0-7B7B1AA4C2EF}"/>
              </a:ext>
            </a:extLst>
          </p:cNvPr>
          <p:cNvSpPr txBox="1"/>
          <p:nvPr/>
        </p:nvSpPr>
        <p:spPr>
          <a:xfrm>
            <a:off x="407368" y="6093296"/>
            <a:ext cx="609783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dirty="0">
                <a:solidFill>
                  <a:srgbClr val="FFFF00"/>
                </a:solidFill>
              </a:rPr>
              <a:t>A Scientific Committee always working…</a:t>
            </a:r>
            <a:endParaRPr lang="en-GB" sz="25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068870"/>
      </p:ext>
    </p:extLst>
  </p:cSld>
  <p:clrMapOvr>
    <a:masterClrMapping/>
  </p:clrMapOvr>
  <p:transition spd="slow" advClick="0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, interni, soffitto, inpiedi&#10;&#10;Descrizione generata automaticamente">
            <a:extLst>
              <a:ext uri="{FF2B5EF4-FFF2-40B4-BE49-F238E27FC236}">
                <a16:creationId xmlns:a16="http://schemas.microsoft.com/office/drawing/2014/main" id="{5FFFF393-50BD-41E0-BA22-605867D3A6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825D4DD-EB18-4830-9E1A-02A21FFFBA69}"/>
              </a:ext>
            </a:extLst>
          </p:cNvPr>
          <p:cNvSpPr txBox="1"/>
          <p:nvPr/>
        </p:nvSpPr>
        <p:spPr>
          <a:xfrm>
            <a:off x="407368" y="6093296"/>
            <a:ext cx="609783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dirty="0">
                <a:solidFill>
                  <a:srgbClr val="0070C0"/>
                </a:solidFill>
              </a:rPr>
              <a:t>A Poster Committee always working…</a:t>
            </a:r>
            <a:endParaRPr lang="en-GB" sz="2500" dirty="0"/>
          </a:p>
        </p:txBody>
      </p:sp>
    </p:spTree>
    <p:extLst>
      <p:ext uri="{BB962C8B-B14F-4D97-AF65-F5344CB8AC3E}">
        <p14:creationId xmlns:p14="http://schemas.microsoft.com/office/powerpoint/2010/main" val="3975526477"/>
      </p:ext>
    </p:extLst>
  </p:cSld>
  <p:clrMapOvr>
    <a:masterClrMapping/>
  </p:clrMapOvr>
  <p:transition spd="slow" advClick="0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0D8F491E-A7B2-4AEB-9945-8EB3C6F827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437112"/>
          </a:xfrm>
          <a:prstGeom prst="rect">
            <a:avLst/>
          </a:prstGeom>
        </p:spPr>
      </p:pic>
      <p:pic>
        <p:nvPicPr>
          <p:cNvPr id="6" name="Immagine 5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514B3A39-EBD4-4F19-866A-ADA8540F05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81982" y="1504069"/>
            <a:ext cx="6858000" cy="3857625"/>
          </a:xfrm>
          <a:prstGeom prst="rect">
            <a:avLst/>
          </a:prstGeom>
        </p:spPr>
      </p:pic>
      <p:pic>
        <p:nvPicPr>
          <p:cNvPr id="8" name="Immagine 7" descr="Immagine che contiene persona, terra, inpiedi&#10;&#10;Descrizione generata automaticamente">
            <a:extLst>
              <a:ext uri="{FF2B5EF4-FFF2-40B4-BE49-F238E27FC236}">
                <a16:creationId xmlns:a16="http://schemas.microsoft.com/office/drawing/2014/main" id="{5637F029-13E3-4D69-8C39-9553F08BC9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347" y="2117890"/>
            <a:ext cx="3543858" cy="4725144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7B4B0C5-BD33-4CDB-8DB7-5C6E7C469DA2}"/>
              </a:ext>
            </a:extLst>
          </p:cNvPr>
          <p:cNvSpPr txBox="1"/>
          <p:nvPr/>
        </p:nvSpPr>
        <p:spPr>
          <a:xfrm>
            <a:off x="4295800" y="23819"/>
            <a:ext cx="609783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dirty="0">
                <a:solidFill>
                  <a:srgbClr val="FFFF00"/>
                </a:solidFill>
              </a:rPr>
              <a:t>A number of Angels always helping us…</a:t>
            </a:r>
            <a:endParaRPr lang="en-GB" sz="2500" dirty="0">
              <a:solidFill>
                <a:srgbClr val="FFFF00"/>
              </a:solidFill>
            </a:endParaRPr>
          </a:p>
        </p:txBody>
      </p:sp>
      <p:pic>
        <p:nvPicPr>
          <p:cNvPr id="9" name="Picture 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43D5A130-017D-4F94-AF09-3CE5A46D6B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869543" y="3606043"/>
            <a:ext cx="4796803" cy="322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74932"/>
      </p:ext>
    </p:extLst>
  </p:cSld>
  <p:clrMapOvr>
    <a:masterClrMapping/>
  </p:clrMapOvr>
  <p:transition spd="slow" advClick="0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interni, soffitto, area, sala da pranzo&#10;&#10;Descrizione generata automaticamente">
            <a:extLst>
              <a:ext uri="{FF2B5EF4-FFF2-40B4-BE49-F238E27FC236}">
                <a16:creationId xmlns:a16="http://schemas.microsoft.com/office/drawing/2014/main" id="{7FAEEADD-9B1C-43DB-9EEA-9D73A750EB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149814A-BCEE-436D-A1F4-3967939D2C18}"/>
              </a:ext>
            </a:extLst>
          </p:cNvPr>
          <p:cNvSpPr txBox="1"/>
          <p:nvPr/>
        </p:nvSpPr>
        <p:spPr>
          <a:xfrm>
            <a:off x="4295800" y="23819"/>
            <a:ext cx="609783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dirty="0">
                <a:solidFill>
                  <a:srgbClr val="FFFF00"/>
                </a:solidFill>
              </a:rPr>
              <a:t>A number of Friends always missing…</a:t>
            </a:r>
            <a:endParaRPr lang="en-GB" sz="25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981653"/>
      </p:ext>
    </p:extLst>
  </p:cSld>
  <p:clrMapOvr>
    <a:masterClrMapping/>
  </p:clrMapOvr>
  <p:transition spd="slow" advClick="0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offitto, interni, scena&#10;&#10;Descrizione generata automaticamente">
            <a:extLst>
              <a:ext uri="{FF2B5EF4-FFF2-40B4-BE49-F238E27FC236}">
                <a16:creationId xmlns:a16="http://schemas.microsoft.com/office/drawing/2014/main" id="{85F26979-E9CE-4A5F-887B-5B60D4BB94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68C82ED6-8134-4B00-824E-4F5500F577D9}"/>
              </a:ext>
            </a:extLst>
          </p:cNvPr>
          <p:cNvSpPr/>
          <p:nvPr/>
        </p:nvSpPr>
        <p:spPr>
          <a:xfrm>
            <a:off x="43879" y="0"/>
            <a:ext cx="92204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Because</a:t>
            </a:r>
            <a:r>
              <a:rPr lang="it-IT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…RAFA is for </a:t>
            </a:r>
            <a:r>
              <a:rPr lang="it-IT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Everyone</a:t>
            </a:r>
            <a:r>
              <a:rPr lang="it-IT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…</a:t>
            </a:r>
            <a:endParaRPr lang="it-IT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3718699"/>
      </p:ext>
    </p:extLst>
  </p:cSld>
  <p:clrMapOvr>
    <a:masterClrMapping/>
  </p:clrMapOvr>
  <p:transition spd="slow" advClick="0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A0895B5-A3C4-4AB2-A95F-11A0109B99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E784211F-650B-4990-B9AA-A8500C483FEC}"/>
              </a:ext>
            </a:extLst>
          </p:cNvPr>
          <p:cNvSpPr/>
          <p:nvPr/>
        </p:nvSpPr>
        <p:spPr>
          <a:xfrm>
            <a:off x="2487395" y="5943818"/>
            <a:ext cx="85051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…RAFA is for </a:t>
            </a:r>
            <a:r>
              <a:rPr lang="it-IT" sz="540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Adults</a:t>
            </a:r>
            <a:r>
              <a:rPr lang="it-IT" sz="54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…</a:t>
            </a:r>
            <a:r>
              <a:rPr lang="it-IT" sz="540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Oooops</a:t>
            </a:r>
            <a:r>
              <a:rPr lang="it-IT" sz="54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!</a:t>
            </a:r>
            <a:endParaRPr lang="it-IT" sz="54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6148" name="Picture 4" descr="Esperienze e visite al quartiere a luci rosse da Amsterdam - Hellotickets">
            <a:extLst>
              <a:ext uri="{FF2B5EF4-FFF2-40B4-BE49-F238E27FC236}">
                <a16:creationId xmlns:a16="http://schemas.microsoft.com/office/drawing/2014/main" id="{D07D7517-5324-459D-8EDD-00A327B1B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" y="5373216"/>
            <a:ext cx="2607090" cy="146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Stock vektor „Ooops Word Bubble Pop Art Retro“ (bez autorských poplatků)  408777070 | Shutterstock">
            <a:extLst>
              <a:ext uri="{FF2B5EF4-FFF2-40B4-BE49-F238E27FC236}">
                <a16:creationId xmlns:a16="http://schemas.microsoft.com/office/drawing/2014/main" id="{13428B4D-922E-4F72-876F-C1B6C68D1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752" y="2095500"/>
            <a:ext cx="35052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F66535E5-CA6F-4040-A8BF-00C8A58375EB}"/>
              </a:ext>
            </a:extLst>
          </p:cNvPr>
          <p:cNvSpPr/>
          <p:nvPr/>
        </p:nvSpPr>
        <p:spPr>
          <a:xfrm>
            <a:off x="5260369" y="4592548"/>
            <a:ext cx="1777429" cy="174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0484693"/>
      </p:ext>
    </p:extLst>
  </p:cSld>
  <p:clrMapOvr>
    <a:masterClrMapping/>
  </p:clrMapOvr>
  <p:transition spd="slow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4B4889C-5A43-4337-BEA2-786C88324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6406" y="0"/>
            <a:ext cx="6362700" cy="6858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E3954C0-534D-4C82-A3D1-7F5F46477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16" y="1196752"/>
            <a:ext cx="4324350" cy="3743325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0BF75E52-7B6C-45EF-A3F9-83E812E91686}"/>
              </a:ext>
            </a:extLst>
          </p:cNvPr>
          <p:cNvSpPr/>
          <p:nvPr/>
        </p:nvSpPr>
        <p:spPr>
          <a:xfrm>
            <a:off x="-89056" y="5041457"/>
            <a:ext cx="60074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…RAFA is for Young…</a:t>
            </a:r>
            <a:endParaRPr lang="it-IT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7924372"/>
      </p:ext>
    </p:extLst>
  </p:cSld>
  <p:clrMapOvr>
    <a:masterClrMapping/>
  </p:clrMapOvr>
  <p:transition spd="slow" advClick="0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9D8189FC-67C9-44A3-B89D-F8A8D34C4D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82949" y="1048948"/>
            <a:ext cx="6858000" cy="4760103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FE2E6A26-F2CB-4FB5-8CDD-EEE53FBD57A3}"/>
              </a:ext>
            </a:extLst>
          </p:cNvPr>
          <p:cNvSpPr/>
          <p:nvPr/>
        </p:nvSpPr>
        <p:spPr>
          <a:xfrm>
            <a:off x="1847704" y="2852936"/>
            <a:ext cx="370281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…and </a:t>
            </a:r>
            <a:r>
              <a:rPr lang="it-IT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also</a:t>
            </a:r>
            <a:r>
              <a:rPr lang="it-IT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…</a:t>
            </a:r>
          </a:p>
          <a:p>
            <a:pPr algn="ctr"/>
            <a:r>
              <a:rPr lang="it-IT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Less</a:t>
            </a:r>
            <a:r>
              <a:rPr lang="it-IT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Young…</a:t>
            </a:r>
            <a:endParaRPr lang="it-IT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9345490"/>
      </p:ext>
    </p:extLst>
  </p:cSld>
  <p:clrMapOvr>
    <a:masterClrMapping/>
  </p:clrMapOvr>
  <p:transition spd="slow" advClick="0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7">
            <a:extLst>
              <a:ext uri="{FF2B5EF4-FFF2-40B4-BE49-F238E27FC236}">
                <a16:creationId xmlns:a16="http://schemas.microsoft.com/office/drawing/2014/main" id="{A5DFCFB2-34A3-40AD-9CE5-E5612C3A7BA3}"/>
              </a:ext>
            </a:extLst>
          </p:cNvPr>
          <p:cNvGrpSpPr/>
          <p:nvPr/>
        </p:nvGrpSpPr>
        <p:grpSpPr>
          <a:xfrm>
            <a:off x="0" y="0"/>
            <a:ext cx="6962762" cy="1219200"/>
            <a:chOff x="2732547" y="908720"/>
            <a:chExt cx="6962762" cy="1219200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52E08C72-B353-4DF3-AFF7-07C7B42DB7C8}"/>
                </a:ext>
              </a:extLst>
            </p:cNvPr>
            <p:cNvSpPr/>
            <p:nvPr/>
          </p:nvSpPr>
          <p:spPr>
            <a:xfrm>
              <a:off x="2732547" y="908720"/>
              <a:ext cx="3219437" cy="1219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" name="Rettangolo 1">
              <a:extLst>
                <a:ext uri="{FF2B5EF4-FFF2-40B4-BE49-F238E27FC236}">
                  <a16:creationId xmlns:a16="http://schemas.microsoft.com/office/drawing/2014/main" id="{4AA08BB4-82FE-4304-B639-FCDF5064A4E3}"/>
                </a:ext>
              </a:extLst>
            </p:cNvPr>
            <p:cNvSpPr/>
            <p:nvPr/>
          </p:nvSpPr>
          <p:spPr>
            <a:xfrm>
              <a:off x="2732547" y="1052736"/>
              <a:ext cx="672690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it-IT" sz="5400" b="1" cap="none" spc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</a:rPr>
                <a:t>RAFA 2022 KEYWORDS</a:t>
              </a:r>
            </a:p>
          </p:txBody>
        </p:sp>
        <p:pic>
          <p:nvPicPr>
            <p:cNvPr id="1026" name="Picture 2" descr="Keywords Illustrazioni, Vettoriali E Clipart Stock – (20,058 Illustrazioni  Stock)">
              <a:extLst>
                <a:ext uri="{FF2B5EF4-FFF2-40B4-BE49-F238E27FC236}">
                  <a16:creationId xmlns:a16="http://schemas.microsoft.com/office/drawing/2014/main" id="{159EC56E-7230-4AA6-AA2A-19BEE498CE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1984" y="908720"/>
              <a:ext cx="3743325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Immagine 8">
            <a:extLst>
              <a:ext uri="{FF2B5EF4-FFF2-40B4-BE49-F238E27FC236}">
                <a16:creationId xmlns:a16="http://schemas.microsoft.com/office/drawing/2014/main" id="{D4B876D3-5E4B-4DDB-9B45-B0E4BE1F9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45" y="1088886"/>
            <a:ext cx="10870110" cy="551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293480"/>
      </p:ext>
    </p:extLst>
  </p:cSld>
  <p:clrMapOvr>
    <a:masterClrMapping/>
  </p:clrMapOvr>
  <p:transition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87A15E17-1749-4570-971B-C855709E8E00}"/>
              </a:ext>
            </a:extLst>
          </p:cNvPr>
          <p:cNvSpPr/>
          <p:nvPr/>
        </p:nvSpPr>
        <p:spPr>
          <a:xfrm>
            <a:off x="1578746" y="1490991"/>
            <a:ext cx="17139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Meat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BA9F86A4-F63B-4C68-A051-389820254FB3}"/>
              </a:ext>
            </a:extLst>
          </p:cNvPr>
          <p:cNvSpPr/>
          <p:nvPr/>
        </p:nvSpPr>
        <p:spPr>
          <a:xfrm>
            <a:off x="1147093" y="3398208"/>
            <a:ext cx="21082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Wheat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84D38ADA-8175-47C0-8465-F1C65F656663}"/>
              </a:ext>
            </a:extLst>
          </p:cNvPr>
          <p:cNvSpPr/>
          <p:nvPr/>
        </p:nvSpPr>
        <p:spPr>
          <a:xfrm>
            <a:off x="263352" y="4371250"/>
            <a:ext cx="19497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Water</a:t>
            </a:r>
            <a:endParaRPr lang="it-IT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A5DFCFB2-34A3-40AD-9CE5-E5612C3A7BA3}"/>
              </a:ext>
            </a:extLst>
          </p:cNvPr>
          <p:cNvGrpSpPr/>
          <p:nvPr/>
        </p:nvGrpSpPr>
        <p:grpSpPr>
          <a:xfrm>
            <a:off x="0" y="49560"/>
            <a:ext cx="6962762" cy="1219200"/>
            <a:chOff x="2732547" y="908720"/>
            <a:chExt cx="6962762" cy="1219200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52E08C72-B353-4DF3-AFF7-07C7B42DB7C8}"/>
                </a:ext>
              </a:extLst>
            </p:cNvPr>
            <p:cNvSpPr/>
            <p:nvPr/>
          </p:nvSpPr>
          <p:spPr>
            <a:xfrm>
              <a:off x="2732547" y="908720"/>
              <a:ext cx="3219437" cy="1219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" name="Rettangolo 1">
              <a:extLst>
                <a:ext uri="{FF2B5EF4-FFF2-40B4-BE49-F238E27FC236}">
                  <a16:creationId xmlns:a16="http://schemas.microsoft.com/office/drawing/2014/main" id="{4AA08BB4-82FE-4304-B639-FCDF5064A4E3}"/>
                </a:ext>
              </a:extLst>
            </p:cNvPr>
            <p:cNvSpPr/>
            <p:nvPr/>
          </p:nvSpPr>
          <p:spPr>
            <a:xfrm>
              <a:off x="2732547" y="1052736"/>
              <a:ext cx="672690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it-IT" sz="5400" b="1" cap="none" spc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</a:rPr>
                <a:t>RAFA 2022 KEYWORDS</a:t>
              </a:r>
            </a:p>
          </p:txBody>
        </p:sp>
        <p:pic>
          <p:nvPicPr>
            <p:cNvPr id="1026" name="Picture 2" descr="Keywords Illustrazioni, Vettoriali E Clipart Stock – (20,058 Illustrazioni  Stock)">
              <a:extLst>
                <a:ext uri="{FF2B5EF4-FFF2-40B4-BE49-F238E27FC236}">
                  <a16:creationId xmlns:a16="http://schemas.microsoft.com/office/drawing/2014/main" id="{159EC56E-7230-4AA6-AA2A-19BEE498CE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1984" y="908720"/>
              <a:ext cx="3743325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ttangolo 8">
            <a:extLst>
              <a:ext uri="{FF2B5EF4-FFF2-40B4-BE49-F238E27FC236}">
                <a16:creationId xmlns:a16="http://schemas.microsoft.com/office/drawing/2014/main" id="{ECFD15EB-B8C4-46A8-9E90-EF3551CCA98F}"/>
              </a:ext>
            </a:extLst>
          </p:cNvPr>
          <p:cNvSpPr/>
          <p:nvPr/>
        </p:nvSpPr>
        <p:spPr>
          <a:xfrm>
            <a:off x="263352" y="2374543"/>
            <a:ext cx="20361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Honey</a:t>
            </a:r>
            <a:endParaRPr lang="it-IT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4098" name="Picture 2" descr="Honey | Health Benefits of Honey - Yuvaan Nature Foundation">
            <a:extLst>
              <a:ext uri="{FF2B5EF4-FFF2-40B4-BE49-F238E27FC236}">
                <a16:creationId xmlns:a16="http://schemas.microsoft.com/office/drawing/2014/main" id="{AB83518F-7523-4323-A41D-2B73F166C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962" y="2416810"/>
            <a:ext cx="2590800" cy="17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Back to the basics of meat processing | 2017-10-20 | National Provisioner |  The National Provisioner">
            <a:extLst>
              <a:ext uri="{FF2B5EF4-FFF2-40B4-BE49-F238E27FC236}">
                <a16:creationId xmlns:a16="http://schemas.microsoft.com/office/drawing/2014/main" id="{D1E21666-8651-4724-86AD-44B0EC192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08" y="3802419"/>
            <a:ext cx="2733675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Albania increased Russian wheat imports since Ukraine war – EURACTIV.com">
            <a:extLst>
              <a:ext uri="{FF2B5EF4-FFF2-40B4-BE49-F238E27FC236}">
                <a16:creationId xmlns:a16="http://schemas.microsoft.com/office/drawing/2014/main" id="{33A89E22-6762-4F7E-93CA-075CC62E3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08" y="1685925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Water Treatment and Water Disinfection - ProMinent">
            <a:extLst>
              <a:ext uri="{FF2B5EF4-FFF2-40B4-BE49-F238E27FC236}">
                <a16:creationId xmlns:a16="http://schemas.microsoft.com/office/drawing/2014/main" id="{B4B8A777-98F0-4AEF-A204-A2803A709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220" y="4832915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ttangolo 17">
            <a:extLst>
              <a:ext uri="{FF2B5EF4-FFF2-40B4-BE49-F238E27FC236}">
                <a16:creationId xmlns:a16="http://schemas.microsoft.com/office/drawing/2014/main" id="{A94D3DAB-DF9B-4093-B4AB-FEDE1874BCF5}"/>
              </a:ext>
            </a:extLst>
          </p:cNvPr>
          <p:cNvSpPr/>
          <p:nvPr/>
        </p:nvSpPr>
        <p:spPr>
          <a:xfrm>
            <a:off x="1048650" y="5429267"/>
            <a:ext cx="21707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Insects</a:t>
            </a:r>
            <a:endParaRPr lang="it-IT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109DD419-2C8C-4CFE-A80E-7D6AEF90AA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6688" y="1502179"/>
            <a:ext cx="8002519" cy="3783369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4937178B-F3DB-46C8-8901-13BBA9312C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3672" y="2961880"/>
            <a:ext cx="5501979" cy="400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0987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drap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tream Last Time by Anson Seabra | Listen online for free on SoundCloud">
            <a:extLst>
              <a:ext uri="{FF2B5EF4-FFF2-40B4-BE49-F238E27FC236}">
                <a16:creationId xmlns:a16="http://schemas.microsoft.com/office/drawing/2014/main" id="{2670F75E-9D0D-433B-9133-4417E9AAE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034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or the Last Time... - Connecting the Dots">
            <a:extLst>
              <a:ext uri="{FF2B5EF4-FFF2-40B4-BE49-F238E27FC236}">
                <a16:creationId xmlns:a16="http://schemas.microsoft.com/office/drawing/2014/main" id="{0F638D99-042D-4098-9B26-D92D511B8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130" y="1641136"/>
            <a:ext cx="2036165" cy="1274639"/>
          </a:xfrm>
          <a:prstGeom prst="rect">
            <a:avLst/>
          </a:prstGeom>
          <a:noFill/>
          <a:effectLst>
            <a:softEdge rad="139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Produzioni cinematografiche in Repubblica Ceca -  MakeUp-Studio.czMakeUp-Studio.cz">
            <a:extLst>
              <a:ext uri="{FF2B5EF4-FFF2-40B4-BE49-F238E27FC236}">
                <a16:creationId xmlns:a16="http://schemas.microsoft.com/office/drawing/2014/main" id="{63074695-DC99-4236-B3C1-EEF95F35B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071" y="1512168"/>
            <a:ext cx="7462800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andemie correnti">
            <a:extLst>
              <a:ext uri="{FF2B5EF4-FFF2-40B4-BE49-F238E27FC236}">
                <a16:creationId xmlns:a16="http://schemas.microsoft.com/office/drawing/2014/main" id="{BF1DFBE4-38A9-48C9-B038-700EA753E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80" y="4221089"/>
            <a:ext cx="4762500" cy="269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 descr="Immagine che contiene piastrellato&#10;&#10;Descrizione generata automaticamente">
            <a:extLst>
              <a:ext uri="{FF2B5EF4-FFF2-40B4-BE49-F238E27FC236}">
                <a16:creationId xmlns:a16="http://schemas.microsoft.com/office/drawing/2014/main" id="{84504259-49E8-4E3D-8B97-B2A88A0F2B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0" y="2738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48276"/>
      </p:ext>
    </p:extLst>
  </p:cSld>
  <p:clrMapOvr>
    <a:masterClrMapping/>
  </p:clrMapOvr>
  <p:transition spd="slow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87A15E17-1749-4570-971B-C855709E8E00}"/>
              </a:ext>
            </a:extLst>
          </p:cNvPr>
          <p:cNvSpPr/>
          <p:nvPr/>
        </p:nvSpPr>
        <p:spPr>
          <a:xfrm>
            <a:off x="201529" y="2953924"/>
            <a:ext cx="2403094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5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Allergens</a:t>
            </a:r>
            <a:endParaRPr lang="it-IT" sz="45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BA9F86A4-F63B-4C68-A051-389820254FB3}"/>
              </a:ext>
            </a:extLst>
          </p:cNvPr>
          <p:cNvSpPr/>
          <p:nvPr/>
        </p:nvSpPr>
        <p:spPr>
          <a:xfrm>
            <a:off x="195861" y="5690982"/>
            <a:ext cx="6044155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5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Mycotoxins/Plant Toxins</a:t>
            </a:r>
            <a:endParaRPr lang="it-IT" sz="45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A5DFCFB2-34A3-40AD-9CE5-E5612C3A7BA3}"/>
              </a:ext>
            </a:extLst>
          </p:cNvPr>
          <p:cNvGrpSpPr/>
          <p:nvPr/>
        </p:nvGrpSpPr>
        <p:grpSpPr>
          <a:xfrm>
            <a:off x="-7617" y="-33169"/>
            <a:ext cx="6962762" cy="1219200"/>
            <a:chOff x="2732547" y="908720"/>
            <a:chExt cx="6962762" cy="1219200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52E08C72-B353-4DF3-AFF7-07C7B42DB7C8}"/>
                </a:ext>
              </a:extLst>
            </p:cNvPr>
            <p:cNvSpPr/>
            <p:nvPr/>
          </p:nvSpPr>
          <p:spPr>
            <a:xfrm>
              <a:off x="2732547" y="908720"/>
              <a:ext cx="3219437" cy="1219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" name="Rettangolo 1">
              <a:extLst>
                <a:ext uri="{FF2B5EF4-FFF2-40B4-BE49-F238E27FC236}">
                  <a16:creationId xmlns:a16="http://schemas.microsoft.com/office/drawing/2014/main" id="{4AA08BB4-82FE-4304-B639-FCDF5064A4E3}"/>
                </a:ext>
              </a:extLst>
            </p:cNvPr>
            <p:cNvSpPr/>
            <p:nvPr/>
          </p:nvSpPr>
          <p:spPr>
            <a:xfrm>
              <a:off x="2732547" y="1052736"/>
              <a:ext cx="672690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it-IT" sz="5400" b="1" cap="none" spc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</a:rPr>
                <a:t>RAFA 2022 KEYWORDS</a:t>
              </a:r>
            </a:p>
          </p:txBody>
        </p:sp>
        <p:pic>
          <p:nvPicPr>
            <p:cNvPr id="1026" name="Picture 2" descr="Keywords Illustrazioni, Vettoriali E Clipart Stock – (20,058 Illustrazioni  Stock)">
              <a:extLst>
                <a:ext uri="{FF2B5EF4-FFF2-40B4-BE49-F238E27FC236}">
                  <a16:creationId xmlns:a16="http://schemas.microsoft.com/office/drawing/2014/main" id="{159EC56E-7230-4AA6-AA2A-19BEE498CE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1984" y="908720"/>
              <a:ext cx="3743325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ttangolo 8">
            <a:extLst>
              <a:ext uri="{FF2B5EF4-FFF2-40B4-BE49-F238E27FC236}">
                <a16:creationId xmlns:a16="http://schemas.microsoft.com/office/drawing/2014/main" id="{ECFD15EB-B8C4-46A8-9E90-EF3551CCA98F}"/>
              </a:ext>
            </a:extLst>
          </p:cNvPr>
          <p:cNvSpPr/>
          <p:nvPr/>
        </p:nvSpPr>
        <p:spPr>
          <a:xfrm>
            <a:off x="254831" y="1052736"/>
            <a:ext cx="1545743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5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Furan</a:t>
            </a:r>
            <a:endParaRPr lang="it-IT" sz="45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10CE6078-00AC-4DBA-992C-7618E380BC9E}"/>
              </a:ext>
            </a:extLst>
          </p:cNvPr>
          <p:cNvSpPr/>
          <p:nvPr/>
        </p:nvSpPr>
        <p:spPr>
          <a:xfrm>
            <a:off x="201529" y="4354085"/>
            <a:ext cx="2552558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5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Pesticides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EB8717FA-FD96-47EB-B33A-2FD0A94E3D31}"/>
              </a:ext>
            </a:extLst>
          </p:cNvPr>
          <p:cNvSpPr/>
          <p:nvPr/>
        </p:nvSpPr>
        <p:spPr>
          <a:xfrm>
            <a:off x="201529" y="5004553"/>
            <a:ext cx="3782959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5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Ethylene</a:t>
            </a:r>
            <a:r>
              <a:rPr lang="it-IT" sz="45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it-IT" sz="45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Oxide</a:t>
            </a:r>
            <a:endParaRPr lang="it-IT" sz="45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F589CBC0-1E52-4EF5-B737-5BE7A9FBA65F}"/>
              </a:ext>
            </a:extLst>
          </p:cNvPr>
          <p:cNvSpPr/>
          <p:nvPr/>
        </p:nvSpPr>
        <p:spPr>
          <a:xfrm>
            <a:off x="222304" y="1695545"/>
            <a:ext cx="2894703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5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Acrylamide</a:t>
            </a:r>
            <a:endParaRPr lang="it-IT" sz="45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CA142643-2B44-4B36-9171-5A21B61838E5}"/>
              </a:ext>
            </a:extLst>
          </p:cNvPr>
          <p:cNvSpPr/>
          <p:nvPr/>
        </p:nvSpPr>
        <p:spPr>
          <a:xfrm>
            <a:off x="201529" y="3663514"/>
            <a:ext cx="2361544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5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Cannabis</a:t>
            </a:r>
            <a:endParaRPr lang="it-IT" sz="45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005F79A5-DF80-4E40-B77A-FAC9EAED5029}"/>
              </a:ext>
            </a:extLst>
          </p:cNvPr>
          <p:cNvSpPr/>
          <p:nvPr/>
        </p:nvSpPr>
        <p:spPr>
          <a:xfrm>
            <a:off x="222304" y="2314880"/>
            <a:ext cx="1898277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5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MCPDs</a:t>
            </a:r>
            <a:endParaRPr lang="it-IT" sz="45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786C6E7B-0E6F-4921-B060-9610975BD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7465" y="1225414"/>
            <a:ext cx="4585915" cy="2816644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6EB70E98-232F-41CD-92BF-585AB60900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7148" y="3391127"/>
            <a:ext cx="4083348" cy="3435898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53B2B1A2-9CFC-45B0-BF20-82C5A3F2FB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8309" y="-1916"/>
            <a:ext cx="3323691" cy="375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0239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drape"/>
      </p:transition>
    </mc:Choice>
    <mc:Fallback>
      <p:transition spd="slow" advClick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87A15E17-1749-4570-971B-C855709E8E00}"/>
              </a:ext>
            </a:extLst>
          </p:cNvPr>
          <p:cNvSpPr/>
          <p:nvPr/>
        </p:nvSpPr>
        <p:spPr>
          <a:xfrm>
            <a:off x="5925" y="1307567"/>
            <a:ext cx="54675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Proficiency testing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A5DFCFB2-34A3-40AD-9CE5-E5612C3A7BA3}"/>
              </a:ext>
            </a:extLst>
          </p:cNvPr>
          <p:cNvGrpSpPr/>
          <p:nvPr/>
        </p:nvGrpSpPr>
        <p:grpSpPr>
          <a:xfrm>
            <a:off x="-6313" y="0"/>
            <a:ext cx="6962762" cy="1219200"/>
            <a:chOff x="2732547" y="908720"/>
            <a:chExt cx="6962762" cy="1219200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52E08C72-B353-4DF3-AFF7-07C7B42DB7C8}"/>
                </a:ext>
              </a:extLst>
            </p:cNvPr>
            <p:cNvSpPr/>
            <p:nvPr/>
          </p:nvSpPr>
          <p:spPr>
            <a:xfrm>
              <a:off x="2732547" y="908720"/>
              <a:ext cx="3219437" cy="1219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" name="Rettangolo 1">
              <a:extLst>
                <a:ext uri="{FF2B5EF4-FFF2-40B4-BE49-F238E27FC236}">
                  <a16:creationId xmlns:a16="http://schemas.microsoft.com/office/drawing/2014/main" id="{4AA08BB4-82FE-4304-B639-FCDF5064A4E3}"/>
                </a:ext>
              </a:extLst>
            </p:cNvPr>
            <p:cNvSpPr/>
            <p:nvPr/>
          </p:nvSpPr>
          <p:spPr>
            <a:xfrm>
              <a:off x="2732547" y="1052736"/>
              <a:ext cx="672690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it-IT" sz="5400" b="1" cap="none" spc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</a:rPr>
                <a:t>RAFA 2022 KEYWORDS</a:t>
              </a:r>
            </a:p>
          </p:txBody>
        </p:sp>
        <p:pic>
          <p:nvPicPr>
            <p:cNvPr id="1026" name="Picture 2" descr="Keywords Illustrazioni, Vettoriali E Clipart Stock – (20,058 Illustrazioni  Stock)">
              <a:extLst>
                <a:ext uri="{FF2B5EF4-FFF2-40B4-BE49-F238E27FC236}">
                  <a16:creationId xmlns:a16="http://schemas.microsoft.com/office/drawing/2014/main" id="{159EC56E-7230-4AA6-AA2A-19BEE498CE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1984" y="908720"/>
              <a:ext cx="3743325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ttangolo 8">
            <a:extLst>
              <a:ext uri="{FF2B5EF4-FFF2-40B4-BE49-F238E27FC236}">
                <a16:creationId xmlns:a16="http://schemas.microsoft.com/office/drawing/2014/main" id="{ECFD15EB-B8C4-46A8-9E90-EF3551CCA98F}"/>
              </a:ext>
            </a:extLst>
          </p:cNvPr>
          <p:cNvSpPr/>
          <p:nvPr/>
        </p:nvSpPr>
        <p:spPr>
          <a:xfrm>
            <a:off x="54615" y="2225044"/>
            <a:ext cx="30975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Validation</a:t>
            </a:r>
            <a:endParaRPr lang="it-IT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814D583-0229-41C6-B2BC-EC60CF2B0D94}"/>
              </a:ext>
            </a:extLst>
          </p:cNvPr>
          <p:cNvSpPr/>
          <p:nvPr/>
        </p:nvSpPr>
        <p:spPr>
          <a:xfrm>
            <a:off x="8978878" y="1201100"/>
            <a:ext cx="30428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«Mult</a:t>
            </a:r>
            <a:r>
              <a:rPr lang="it-IT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i»…</a:t>
            </a:r>
            <a:endParaRPr lang="it-IT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10CE6078-00AC-4DBA-992C-7618E380BC9E}"/>
              </a:ext>
            </a:extLst>
          </p:cNvPr>
          <p:cNvSpPr/>
          <p:nvPr/>
        </p:nvSpPr>
        <p:spPr>
          <a:xfrm>
            <a:off x="5852368" y="1641818"/>
            <a:ext cx="29789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Screening</a:t>
            </a:r>
            <a:endParaRPr lang="it-IT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D8A02180-4E53-43C2-B4FC-DCE0868432F5}"/>
              </a:ext>
            </a:extLst>
          </p:cNvPr>
          <p:cNvSpPr/>
          <p:nvPr/>
        </p:nvSpPr>
        <p:spPr>
          <a:xfrm>
            <a:off x="712632" y="2998187"/>
            <a:ext cx="50009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Portable</a:t>
            </a:r>
            <a:r>
              <a:rPr lang="it-IT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/On-site</a:t>
            </a:r>
            <a:endParaRPr lang="it-IT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F64A6C64-C0DF-463B-9AFE-56594C11F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368" y="2729217"/>
            <a:ext cx="6257639" cy="409841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FD26967-E87E-4105-AAAA-FFF78F41E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92" y="3955353"/>
            <a:ext cx="4766712" cy="286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4433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drape"/>
      </p:transition>
    </mc:Choice>
    <mc:Fallback>
      <p:transition spd="slow" advClick="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87A15E17-1749-4570-971B-C855709E8E00}"/>
              </a:ext>
            </a:extLst>
          </p:cNvPr>
          <p:cNvSpPr/>
          <p:nvPr/>
        </p:nvSpPr>
        <p:spPr>
          <a:xfrm>
            <a:off x="-71298" y="1310082"/>
            <a:ext cx="9326784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5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Ambient/High Res Mass Spectrometry</a:t>
            </a:r>
            <a:endParaRPr lang="it-IT" sz="45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A5DFCFB2-34A3-40AD-9CE5-E5612C3A7BA3}"/>
              </a:ext>
            </a:extLst>
          </p:cNvPr>
          <p:cNvGrpSpPr/>
          <p:nvPr/>
        </p:nvGrpSpPr>
        <p:grpSpPr>
          <a:xfrm>
            <a:off x="0" y="0"/>
            <a:ext cx="6962762" cy="1219200"/>
            <a:chOff x="2732547" y="908720"/>
            <a:chExt cx="6962762" cy="1219200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52E08C72-B353-4DF3-AFF7-07C7B42DB7C8}"/>
                </a:ext>
              </a:extLst>
            </p:cNvPr>
            <p:cNvSpPr/>
            <p:nvPr/>
          </p:nvSpPr>
          <p:spPr>
            <a:xfrm>
              <a:off x="2732547" y="908720"/>
              <a:ext cx="3219437" cy="1219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" name="Rettangolo 1">
              <a:extLst>
                <a:ext uri="{FF2B5EF4-FFF2-40B4-BE49-F238E27FC236}">
                  <a16:creationId xmlns:a16="http://schemas.microsoft.com/office/drawing/2014/main" id="{4AA08BB4-82FE-4304-B639-FCDF5064A4E3}"/>
                </a:ext>
              </a:extLst>
            </p:cNvPr>
            <p:cNvSpPr/>
            <p:nvPr/>
          </p:nvSpPr>
          <p:spPr>
            <a:xfrm>
              <a:off x="2732547" y="1052736"/>
              <a:ext cx="672690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it-IT" sz="5400" b="1" cap="none" spc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</a:rPr>
                <a:t>RAFA 2022 KEYWORDS</a:t>
              </a:r>
            </a:p>
          </p:txBody>
        </p:sp>
        <p:pic>
          <p:nvPicPr>
            <p:cNvPr id="1026" name="Picture 2" descr="Keywords Illustrazioni, Vettoriali E Clipart Stock – (20,058 Illustrazioni  Stock)">
              <a:extLst>
                <a:ext uri="{FF2B5EF4-FFF2-40B4-BE49-F238E27FC236}">
                  <a16:creationId xmlns:a16="http://schemas.microsoft.com/office/drawing/2014/main" id="{159EC56E-7230-4AA6-AA2A-19BEE498CE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1984" y="908720"/>
              <a:ext cx="3743325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ttangolo 9">
            <a:extLst>
              <a:ext uri="{FF2B5EF4-FFF2-40B4-BE49-F238E27FC236}">
                <a16:creationId xmlns:a16="http://schemas.microsoft.com/office/drawing/2014/main" id="{9814D583-0229-41C6-B2BC-EC60CF2B0D94}"/>
              </a:ext>
            </a:extLst>
          </p:cNvPr>
          <p:cNvSpPr/>
          <p:nvPr/>
        </p:nvSpPr>
        <p:spPr>
          <a:xfrm>
            <a:off x="3791744" y="2793366"/>
            <a:ext cx="505484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5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DNA </a:t>
            </a:r>
            <a:r>
              <a:rPr lang="it-IT" sz="45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Metabarcoding</a:t>
            </a:r>
            <a:endParaRPr lang="it-IT" sz="45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10CE6078-00AC-4DBA-992C-7618E380BC9E}"/>
              </a:ext>
            </a:extLst>
          </p:cNvPr>
          <p:cNvSpPr/>
          <p:nvPr/>
        </p:nvSpPr>
        <p:spPr>
          <a:xfrm>
            <a:off x="-456728" y="2057804"/>
            <a:ext cx="13753528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45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Ion </a:t>
            </a:r>
            <a:r>
              <a:rPr lang="it-IT" sz="45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Mobility</a:t>
            </a:r>
            <a:r>
              <a:rPr lang="it-IT" sz="45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Mass Spectrometr</a:t>
            </a:r>
            <a:r>
              <a:rPr lang="it-IT" sz="45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y/</a:t>
            </a:r>
            <a:r>
              <a:rPr lang="it-IT" sz="45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Spectroscopy</a:t>
            </a:r>
            <a:endParaRPr lang="it-IT" sz="45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D71E6349-0742-4F9E-B4BA-9AA2C64EF1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3782989"/>
            <a:ext cx="5930937" cy="296930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FEB95CB-659B-48A8-8E62-3817F0EA46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0016" y="3789040"/>
            <a:ext cx="5874290" cy="279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355718"/>
      </p:ext>
    </p:extLst>
  </p:cSld>
  <p:clrMapOvr>
    <a:masterClrMapping/>
  </p:clrMapOvr>
  <p:transition spd="slow" advClick="0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7">
            <a:extLst>
              <a:ext uri="{FF2B5EF4-FFF2-40B4-BE49-F238E27FC236}">
                <a16:creationId xmlns:a16="http://schemas.microsoft.com/office/drawing/2014/main" id="{A5DFCFB2-34A3-40AD-9CE5-E5612C3A7BA3}"/>
              </a:ext>
            </a:extLst>
          </p:cNvPr>
          <p:cNvGrpSpPr/>
          <p:nvPr/>
        </p:nvGrpSpPr>
        <p:grpSpPr>
          <a:xfrm>
            <a:off x="-22431" y="60883"/>
            <a:ext cx="6962762" cy="1219200"/>
            <a:chOff x="2732547" y="908720"/>
            <a:chExt cx="6962762" cy="1219200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52E08C72-B353-4DF3-AFF7-07C7B42DB7C8}"/>
                </a:ext>
              </a:extLst>
            </p:cNvPr>
            <p:cNvSpPr/>
            <p:nvPr/>
          </p:nvSpPr>
          <p:spPr>
            <a:xfrm>
              <a:off x="2732547" y="908720"/>
              <a:ext cx="3219437" cy="1219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" name="Rettangolo 1">
              <a:extLst>
                <a:ext uri="{FF2B5EF4-FFF2-40B4-BE49-F238E27FC236}">
                  <a16:creationId xmlns:a16="http://schemas.microsoft.com/office/drawing/2014/main" id="{4AA08BB4-82FE-4304-B639-FCDF5064A4E3}"/>
                </a:ext>
              </a:extLst>
            </p:cNvPr>
            <p:cNvSpPr/>
            <p:nvPr/>
          </p:nvSpPr>
          <p:spPr>
            <a:xfrm>
              <a:off x="2732547" y="1052736"/>
              <a:ext cx="672690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it-IT" sz="5400" b="1" cap="none" spc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</a:rPr>
                <a:t>RAFA 2022 KEYWORDS</a:t>
              </a:r>
            </a:p>
          </p:txBody>
        </p:sp>
        <p:pic>
          <p:nvPicPr>
            <p:cNvPr id="1026" name="Picture 2" descr="Keywords Illustrazioni, Vettoriali E Clipart Stock – (20,058 Illustrazioni  Stock)">
              <a:extLst>
                <a:ext uri="{FF2B5EF4-FFF2-40B4-BE49-F238E27FC236}">
                  <a16:creationId xmlns:a16="http://schemas.microsoft.com/office/drawing/2014/main" id="{159EC56E-7230-4AA6-AA2A-19BEE498CE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1984" y="908720"/>
              <a:ext cx="3743325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ttangolo 9">
            <a:extLst>
              <a:ext uri="{FF2B5EF4-FFF2-40B4-BE49-F238E27FC236}">
                <a16:creationId xmlns:a16="http://schemas.microsoft.com/office/drawing/2014/main" id="{9814D583-0229-41C6-B2BC-EC60CF2B0D94}"/>
              </a:ext>
            </a:extLst>
          </p:cNvPr>
          <p:cNvSpPr/>
          <p:nvPr/>
        </p:nvSpPr>
        <p:spPr>
          <a:xfrm>
            <a:off x="959" y="4924631"/>
            <a:ext cx="445506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5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Machine Learning</a:t>
            </a:r>
            <a:endParaRPr lang="it-IT" sz="45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10CE6078-00AC-4DBA-992C-7618E380BC9E}"/>
              </a:ext>
            </a:extLst>
          </p:cNvPr>
          <p:cNvSpPr/>
          <p:nvPr/>
        </p:nvSpPr>
        <p:spPr>
          <a:xfrm>
            <a:off x="335360" y="5936065"/>
            <a:ext cx="5108130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5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Artificial</a:t>
            </a:r>
            <a:r>
              <a:rPr lang="it-IT" sz="45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Intelligence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4A7D96BD-4C2D-4984-B863-5DFE71871400}"/>
              </a:ext>
            </a:extLst>
          </p:cNvPr>
          <p:cNvSpPr/>
          <p:nvPr/>
        </p:nvSpPr>
        <p:spPr>
          <a:xfrm>
            <a:off x="-23814" y="2286886"/>
            <a:ext cx="361188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5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Metabolomics</a:t>
            </a:r>
            <a:endParaRPr lang="it-IT" sz="45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CD83A030-0AE6-4F5C-B8ED-8D64039768EC}"/>
              </a:ext>
            </a:extLst>
          </p:cNvPr>
          <p:cNvSpPr/>
          <p:nvPr/>
        </p:nvSpPr>
        <p:spPr>
          <a:xfrm>
            <a:off x="828943" y="4156338"/>
            <a:ext cx="3627082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5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Biomonitoring</a:t>
            </a:r>
            <a:endParaRPr lang="it-IT" sz="45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251C8B6F-8C4C-4E26-92E0-0020A87FC520}"/>
              </a:ext>
            </a:extLst>
          </p:cNvPr>
          <p:cNvSpPr/>
          <p:nvPr/>
        </p:nvSpPr>
        <p:spPr>
          <a:xfrm>
            <a:off x="147470" y="3128367"/>
            <a:ext cx="2879634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5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Proteomics</a:t>
            </a:r>
            <a:endParaRPr lang="it-IT" sz="45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26BA7A1-0CB7-4620-838B-FAF6499A0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2750" y="1437333"/>
            <a:ext cx="4473838" cy="234139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913ABF17-7676-4FA3-9CA8-A01327C148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7968" y="4208221"/>
            <a:ext cx="5169678" cy="251986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A260EAF-D9EC-4C4D-9ACE-BB0F300D3A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185" y="1179135"/>
            <a:ext cx="3695432" cy="289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813695"/>
      </p:ext>
    </p:extLst>
  </p:cSld>
  <p:clrMapOvr>
    <a:masterClrMapping/>
  </p:clrMapOvr>
  <p:transition spd="slow" advClick="0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87A15E17-1749-4570-971B-C855709E8E00}"/>
              </a:ext>
            </a:extLst>
          </p:cNvPr>
          <p:cNvSpPr/>
          <p:nvPr/>
        </p:nvSpPr>
        <p:spPr>
          <a:xfrm>
            <a:off x="91915" y="2226256"/>
            <a:ext cx="3367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Consum</a:t>
            </a:r>
            <a:r>
              <a:rPr lang="it-IT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ers</a:t>
            </a:r>
            <a:endParaRPr lang="it-IT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A5DFCFB2-34A3-40AD-9CE5-E5612C3A7BA3}"/>
              </a:ext>
            </a:extLst>
          </p:cNvPr>
          <p:cNvGrpSpPr/>
          <p:nvPr/>
        </p:nvGrpSpPr>
        <p:grpSpPr>
          <a:xfrm>
            <a:off x="0" y="-17279"/>
            <a:ext cx="6962762" cy="1219200"/>
            <a:chOff x="2732547" y="908720"/>
            <a:chExt cx="6962762" cy="1219200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52E08C72-B353-4DF3-AFF7-07C7B42DB7C8}"/>
                </a:ext>
              </a:extLst>
            </p:cNvPr>
            <p:cNvSpPr/>
            <p:nvPr/>
          </p:nvSpPr>
          <p:spPr>
            <a:xfrm>
              <a:off x="2732547" y="908720"/>
              <a:ext cx="3219437" cy="1219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" name="Rettangolo 1">
              <a:extLst>
                <a:ext uri="{FF2B5EF4-FFF2-40B4-BE49-F238E27FC236}">
                  <a16:creationId xmlns:a16="http://schemas.microsoft.com/office/drawing/2014/main" id="{4AA08BB4-82FE-4304-B639-FCDF5064A4E3}"/>
                </a:ext>
              </a:extLst>
            </p:cNvPr>
            <p:cNvSpPr/>
            <p:nvPr/>
          </p:nvSpPr>
          <p:spPr>
            <a:xfrm>
              <a:off x="2732547" y="1052736"/>
              <a:ext cx="672690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it-IT" sz="5400" b="1" cap="none" spc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</a:rPr>
                <a:t>RAFA 2022 KEYWORDS</a:t>
              </a:r>
            </a:p>
          </p:txBody>
        </p:sp>
        <p:pic>
          <p:nvPicPr>
            <p:cNvPr id="1026" name="Picture 2" descr="Keywords Illustrazioni, Vettoriali E Clipart Stock – (20,058 Illustrazioni  Stock)">
              <a:extLst>
                <a:ext uri="{FF2B5EF4-FFF2-40B4-BE49-F238E27FC236}">
                  <a16:creationId xmlns:a16="http://schemas.microsoft.com/office/drawing/2014/main" id="{159EC56E-7230-4AA6-AA2A-19BEE498CE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1984" y="908720"/>
              <a:ext cx="3743325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ttangolo 8">
            <a:extLst>
              <a:ext uri="{FF2B5EF4-FFF2-40B4-BE49-F238E27FC236}">
                <a16:creationId xmlns:a16="http://schemas.microsoft.com/office/drawing/2014/main" id="{ECFD15EB-B8C4-46A8-9E90-EF3551CCA98F}"/>
              </a:ext>
            </a:extLst>
          </p:cNvPr>
          <p:cNvSpPr/>
          <p:nvPr/>
        </p:nvSpPr>
        <p:spPr>
          <a:xfrm>
            <a:off x="91915" y="1318828"/>
            <a:ext cx="32715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Regulation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814D583-0229-41C6-B2BC-EC60CF2B0D94}"/>
              </a:ext>
            </a:extLst>
          </p:cNvPr>
          <p:cNvSpPr/>
          <p:nvPr/>
        </p:nvSpPr>
        <p:spPr>
          <a:xfrm>
            <a:off x="119270" y="3149586"/>
            <a:ext cx="51470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Circular</a:t>
            </a:r>
            <a:r>
              <a:rPr lang="it-IT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Ec</a:t>
            </a:r>
            <a:r>
              <a:rPr lang="it-IT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onomy</a:t>
            </a:r>
            <a:endParaRPr lang="it-IT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10CE6078-00AC-4DBA-992C-7618E380BC9E}"/>
              </a:ext>
            </a:extLst>
          </p:cNvPr>
          <p:cNvSpPr/>
          <p:nvPr/>
        </p:nvSpPr>
        <p:spPr>
          <a:xfrm>
            <a:off x="119270" y="4057014"/>
            <a:ext cx="46475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Climate</a:t>
            </a:r>
            <a:r>
              <a:rPr lang="it-IT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it-IT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Change</a:t>
            </a:r>
            <a:endParaRPr lang="it-IT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40AD0EA1-8D60-4C88-B0C5-B6EE59513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6321" y="-17279"/>
            <a:ext cx="5033764" cy="3092323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C545D939-9107-4E39-9E1E-BBF7848B4F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6320" y="3219389"/>
            <a:ext cx="6900068" cy="355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618392"/>
      </p:ext>
    </p:extLst>
  </p:cSld>
  <p:clrMapOvr>
    <a:masterClrMapping/>
  </p:clrMapOvr>
  <p:transition spd="slow" advClick="0"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BBB7963-2201-4BE4-9169-EEB1937D6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63" y="2357174"/>
            <a:ext cx="4556670" cy="449542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BD0BB6C-6129-4757-9F37-986B0452E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36" y="0"/>
            <a:ext cx="6081464" cy="364887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696F4FA-E392-4D49-BB45-D425BC95E0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1450" y="0"/>
            <a:ext cx="4400550" cy="130492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70159F8-0316-4EBB-8177-E461EEF06C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8350" y="1333500"/>
            <a:ext cx="6343650" cy="4191000"/>
          </a:xfrm>
          <a:prstGeom prst="rect">
            <a:avLst/>
          </a:prstGeom>
        </p:spPr>
      </p:pic>
      <p:pic>
        <p:nvPicPr>
          <p:cNvPr id="8" name="Immagine 7" descr="Immagine che contiene testo, persona, folla&#10;&#10;Descrizione generata automaticamente">
            <a:extLst>
              <a:ext uri="{FF2B5EF4-FFF2-40B4-BE49-F238E27FC236}">
                <a16:creationId xmlns:a16="http://schemas.microsoft.com/office/drawing/2014/main" id="{1F76C400-1C50-43A6-9BFA-E274F6CB3E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937" y="2969894"/>
            <a:ext cx="6863408" cy="386066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5FBFF95-C979-4FE2-A601-80E976D5F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4687" y="2991928"/>
            <a:ext cx="2767326" cy="3860667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4014A541-3D34-4E6A-85C6-7B14EE4C59D6}"/>
              </a:ext>
            </a:extLst>
          </p:cNvPr>
          <p:cNvSpPr/>
          <p:nvPr/>
        </p:nvSpPr>
        <p:spPr>
          <a:xfrm>
            <a:off x="4908928" y="-51103"/>
            <a:ext cx="21932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Beer!!!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6D2A0D29-C581-4510-BE42-509D2AF29DC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4" t="54888" r="58894" b="34374"/>
          <a:stretch/>
        </p:blipFill>
        <p:spPr>
          <a:xfrm rot="10800000">
            <a:off x="-5164" y="5271904"/>
            <a:ext cx="2388194" cy="156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3130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wind"/>
      </p:transition>
    </mc:Choice>
    <mc:Fallback>
      <p:transition spd="slow" advClick="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F192CE34-F0E4-4A23-874B-27055AA4354C}"/>
              </a:ext>
            </a:extLst>
          </p:cNvPr>
          <p:cNvSpPr/>
          <p:nvPr/>
        </p:nvSpPr>
        <p:spPr>
          <a:xfrm>
            <a:off x="118862" y="1196752"/>
            <a:ext cx="119533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000000"/>
                </a:solidFill>
              </a:rPr>
              <a:t>EURL </a:t>
            </a:r>
            <a:r>
              <a:rPr lang="it-IT" sz="2000" dirty="0" err="1">
                <a:solidFill>
                  <a:srgbClr val="000000"/>
                </a:solidFill>
              </a:rPr>
              <a:t>attests</a:t>
            </a:r>
            <a:r>
              <a:rPr lang="it-IT" sz="2000" dirty="0">
                <a:solidFill>
                  <a:srgbClr val="000000"/>
                </a:solidFill>
              </a:rPr>
              <a:t> </a:t>
            </a:r>
            <a:r>
              <a:rPr lang="it-IT" sz="2000" dirty="0" err="1">
                <a:solidFill>
                  <a:srgbClr val="000000"/>
                </a:solidFill>
              </a:rPr>
              <a:t>that</a:t>
            </a:r>
            <a:r>
              <a:rPr lang="it-IT" sz="2000" dirty="0">
                <a:solidFill>
                  <a:srgbClr val="000000"/>
                </a:solidFill>
              </a:rPr>
              <a:t> </a:t>
            </a:r>
            <a:r>
              <a:rPr lang="it-IT" sz="2000" dirty="0" err="1">
                <a:solidFill>
                  <a:srgbClr val="000000"/>
                </a:solidFill>
              </a:rPr>
              <a:t>also</a:t>
            </a:r>
            <a:r>
              <a:rPr lang="it-IT" sz="2000" dirty="0">
                <a:solidFill>
                  <a:srgbClr val="000000"/>
                </a:solidFill>
              </a:rPr>
              <a:t> </a:t>
            </a:r>
            <a:r>
              <a:rPr lang="it-IT" sz="2000" b="1" dirty="0" err="1">
                <a:solidFill>
                  <a:srgbClr val="000000"/>
                </a:solidFill>
              </a:rPr>
              <a:t>rapid</a:t>
            </a:r>
            <a:r>
              <a:rPr lang="it-IT" sz="2000" b="1" dirty="0">
                <a:solidFill>
                  <a:srgbClr val="000000"/>
                </a:solidFill>
              </a:rPr>
              <a:t> </a:t>
            </a:r>
            <a:r>
              <a:rPr lang="it-IT" sz="2000" b="1" dirty="0" err="1">
                <a:solidFill>
                  <a:srgbClr val="000000"/>
                </a:solidFill>
              </a:rPr>
              <a:t>methods</a:t>
            </a:r>
            <a:r>
              <a:rPr lang="it-IT" sz="2000" b="1" dirty="0">
                <a:solidFill>
                  <a:srgbClr val="000000"/>
                </a:solidFill>
              </a:rPr>
              <a:t> can </a:t>
            </a:r>
            <a:r>
              <a:rPr lang="it-IT" sz="2000" b="1" dirty="0" err="1">
                <a:solidFill>
                  <a:srgbClr val="000000"/>
                </a:solidFill>
              </a:rPr>
              <a:t>function</a:t>
            </a:r>
            <a:r>
              <a:rPr lang="it-IT" sz="2000" b="1" dirty="0">
                <a:solidFill>
                  <a:srgbClr val="000000"/>
                </a:solidFill>
              </a:rPr>
              <a:t> </a:t>
            </a:r>
            <a:r>
              <a:rPr lang="it-IT" sz="2000" b="1" dirty="0" err="1">
                <a:solidFill>
                  <a:srgbClr val="000000"/>
                </a:solidFill>
              </a:rPr>
              <a:t>properly</a:t>
            </a:r>
            <a:r>
              <a:rPr lang="it-IT" sz="20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46CC7A3A-841F-4768-BBA8-8C259AF8B040}"/>
              </a:ext>
            </a:extLst>
          </p:cNvPr>
          <p:cNvSpPr/>
          <p:nvPr/>
        </p:nvSpPr>
        <p:spPr>
          <a:xfrm>
            <a:off x="122158" y="1554415"/>
            <a:ext cx="11953328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</a:rPr>
              <a:t>Metabolomics: </a:t>
            </a:r>
            <a:r>
              <a:rPr lang="en-US" sz="2000" b="1" dirty="0">
                <a:solidFill>
                  <a:srgbClr val="000000"/>
                </a:solidFill>
              </a:rPr>
              <a:t>data handling is as important as the analytical method; sample size makes the difference</a:t>
            </a:r>
            <a:endParaRPr lang="it-IT" sz="2000" b="1" dirty="0">
              <a:solidFill>
                <a:srgbClr val="000000"/>
              </a:solidFill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B5A9429-27AB-437D-A813-DBA12A701A89}"/>
              </a:ext>
            </a:extLst>
          </p:cNvPr>
          <p:cNvSpPr txBox="1"/>
          <p:nvPr/>
        </p:nvSpPr>
        <p:spPr>
          <a:xfrm>
            <a:off x="118862" y="2073042"/>
            <a:ext cx="111617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000000"/>
                </a:solidFill>
              </a:rPr>
              <a:t>HS-GC-IMS </a:t>
            </a:r>
            <a:r>
              <a:rPr lang="it-IT" sz="2000" b="1" dirty="0" err="1">
                <a:solidFill>
                  <a:srgbClr val="000000"/>
                </a:solidFill>
              </a:rPr>
              <a:t>seems</a:t>
            </a:r>
            <a:r>
              <a:rPr lang="it-IT" sz="2000" b="1" dirty="0">
                <a:solidFill>
                  <a:srgbClr val="000000"/>
                </a:solidFill>
              </a:rPr>
              <a:t> to </a:t>
            </a:r>
            <a:r>
              <a:rPr lang="it-IT" sz="2000" b="1" dirty="0" err="1">
                <a:solidFill>
                  <a:srgbClr val="000000"/>
                </a:solidFill>
              </a:rPr>
              <a:t>become</a:t>
            </a:r>
            <a:r>
              <a:rPr lang="it-IT" sz="2000" b="1" dirty="0">
                <a:solidFill>
                  <a:srgbClr val="000000"/>
                </a:solidFill>
              </a:rPr>
              <a:t> a new </a:t>
            </a:r>
            <a:r>
              <a:rPr lang="it-IT" sz="2000" b="1" dirty="0" err="1">
                <a:solidFill>
                  <a:srgbClr val="000000"/>
                </a:solidFill>
              </a:rPr>
              <a:t>very</a:t>
            </a:r>
            <a:r>
              <a:rPr lang="it-IT" sz="2000" b="1" dirty="0">
                <a:solidFill>
                  <a:srgbClr val="000000"/>
                </a:solidFill>
              </a:rPr>
              <a:t> </a:t>
            </a:r>
            <a:r>
              <a:rPr lang="it-IT" sz="2000" b="1" dirty="0" err="1">
                <a:solidFill>
                  <a:srgbClr val="000000"/>
                </a:solidFill>
              </a:rPr>
              <a:t>promising</a:t>
            </a:r>
            <a:r>
              <a:rPr lang="it-IT" sz="2000" b="1" dirty="0">
                <a:solidFill>
                  <a:srgbClr val="000000"/>
                </a:solidFill>
              </a:rPr>
              <a:t> technique </a:t>
            </a:r>
            <a:r>
              <a:rPr lang="it-IT" sz="2000" dirty="0">
                <a:solidFill>
                  <a:srgbClr val="000000"/>
                </a:solidFill>
              </a:rPr>
              <a:t>in </a:t>
            </a:r>
            <a:r>
              <a:rPr lang="it-IT" sz="2000" dirty="0" err="1">
                <a:solidFill>
                  <a:srgbClr val="000000"/>
                </a:solidFill>
              </a:rPr>
              <a:t>flavour</a:t>
            </a:r>
            <a:r>
              <a:rPr lang="it-IT" sz="2000" dirty="0">
                <a:solidFill>
                  <a:srgbClr val="000000"/>
                </a:solidFill>
              </a:rPr>
              <a:t> </a:t>
            </a:r>
            <a:r>
              <a:rPr lang="it-IT" sz="2000" dirty="0" err="1">
                <a:solidFill>
                  <a:srgbClr val="000000"/>
                </a:solidFill>
              </a:rPr>
              <a:t>analysis</a:t>
            </a:r>
            <a:r>
              <a:rPr lang="it-IT" sz="2000" dirty="0">
                <a:solidFill>
                  <a:srgbClr val="000000"/>
                </a:solidFill>
              </a:rPr>
              <a:t>, with </a:t>
            </a:r>
            <a:r>
              <a:rPr lang="it-IT" sz="2000" dirty="0" err="1">
                <a:solidFill>
                  <a:srgbClr val="000000"/>
                </a:solidFill>
              </a:rPr>
              <a:t>many</a:t>
            </a:r>
            <a:r>
              <a:rPr lang="it-IT" sz="2000" dirty="0">
                <a:solidFill>
                  <a:srgbClr val="000000"/>
                </a:solidFill>
              </a:rPr>
              <a:t> </a:t>
            </a:r>
            <a:r>
              <a:rPr lang="it-IT" sz="2000" dirty="0" err="1">
                <a:solidFill>
                  <a:srgbClr val="000000"/>
                </a:solidFill>
              </a:rPr>
              <a:t>apllications</a:t>
            </a:r>
            <a:endParaRPr lang="it-IT" sz="2000" dirty="0">
              <a:solidFill>
                <a:srgbClr val="000000"/>
              </a:solidFill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FEEC57C9-68E8-432A-B731-32A5F6EFE2D3}"/>
              </a:ext>
            </a:extLst>
          </p:cNvPr>
          <p:cNvSpPr txBox="1"/>
          <p:nvPr/>
        </p:nvSpPr>
        <p:spPr>
          <a:xfrm>
            <a:off x="113770" y="6269250"/>
            <a:ext cx="103027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0000"/>
                </a:solidFill>
              </a:rPr>
              <a:t>Artificial Intelligence </a:t>
            </a:r>
            <a:r>
              <a:rPr lang="en-GB" sz="2000" dirty="0">
                <a:solidFill>
                  <a:srgbClr val="000000"/>
                </a:solidFill>
              </a:rPr>
              <a:t>in food and nutrition can help </a:t>
            </a:r>
            <a:r>
              <a:rPr lang="en-GB" sz="2000" b="1" dirty="0">
                <a:solidFill>
                  <a:srgbClr val="000000"/>
                </a:solidFill>
              </a:rPr>
              <a:t>to complete food composition databases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41675E7C-2AD6-40FD-9FB5-3A8049B1CA8B}"/>
              </a:ext>
            </a:extLst>
          </p:cNvPr>
          <p:cNvSpPr txBox="1"/>
          <p:nvPr/>
        </p:nvSpPr>
        <p:spPr>
          <a:xfrm>
            <a:off x="113770" y="2938085"/>
            <a:ext cx="113187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 err="1">
                <a:solidFill>
                  <a:srgbClr val="000000"/>
                </a:solidFill>
              </a:rPr>
              <a:t>Combining</a:t>
            </a:r>
            <a:r>
              <a:rPr lang="it-IT" sz="2000" b="1" dirty="0">
                <a:solidFill>
                  <a:srgbClr val="000000"/>
                </a:solidFill>
              </a:rPr>
              <a:t> paper </a:t>
            </a:r>
            <a:r>
              <a:rPr lang="it-IT" sz="2000" b="1" dirty="0" err="1">
                <a:solidFill>
                  <a:srgbClr val="000000"/>
                </a:solidFill>
              </a:rPr>
              <a:t>microfluidics</a:t>
            </a:r>
            <a:r>
              <a:rPr lang="it-IT" sz="2000" b="1" dirty="0">
                <a:solidFill>
                  <a:srgbClr val="000000"/>
                </a:solidFill>
              </a:rPr>
              <a:t> (for </a:t>
            </a:r>
            <a:r>
              <a:rPr lang="it-IT" sz="2000" b="1" dirty="0" err="1">
                <a:solidFill>
                  <a:srgbClr val="000000"/>
                </a:solidFill>
              </a:rPr>
              <a:t>analyte</a:t>
            </a:r>
            <a:r>
              <a:rPr lang="it-IT" sz="2000" b="1" dirty="0">
                <a:solidFill>
                  <a:srgbClr val="000000"/>
                </a:solidFill>
              </a:rPr>
              <a:t> </a:t>
            </a:r>
            <a:r>
              <a:rPr lang="it-IT" sz="2000" b="1" dirty="0" err="1">
                <a:solidFill>
                  <a:srgbClr val="000000"/>
                </a:solidFill>
              </a:rPr>
              <a:t>pre-concentration</a:t>
            </a:r>
            <a:r>
              <a:rPr lang="it-IT" sz="2000" b="1" dirty="0">
                <a:solidFill>
                  <a:srgbClr val="000000"/>
                </a:solidFill>
              </a:rPr>
              <a:t>) to </a:t>
            </a:r>
            <a:r>
              <a:rPr lang="it-IT" sz="2000" b="1" dirty="0" err="1">
                <a:solidFill>
                  <a:srgbClr val="000000"/>
                </a:solidFill>
              </a:rPr>
              <a:t>mid</a:t>
            </a:r>
            <a:r>
              <a:rPr lang="it-IT" sz="2000" b="1" dirty="0">
                <a:solidFill>
                  <a:srgbClr val="000000"/>
                </a:solidFill>
              </a:rPr>
              <a:t>-IR</a:t>
            </a:r>
            <a:r>
              <a:rPr lang="it-IT" sz="2000" dirty="0">
                <a:solidFill>
                  <a:srgbClr val="000000"/>
                </a:solidFill>
              </a:rPr>
              <a:t> </a:t>
            </a:r>
            <a:r>
              <a:rPr lang="it-IT" sz="2000" dirty="0" err="1">
                <a:solidFill>
                  <a:srgbClr val="000000"/>
                </a:solidFill>
              </a:rPr>
              <a:t>spectroscopic</a:t>
            </a:r>
            <a:r>
              <a:rPr lang="it-IT" sz="2000" dirty="0">
                <a:solidFill>
                  <a:srgbClr val="000000"/>
                </a:solidFill>
              </a:rPr>
              <a:t> </a:t>
            </a:r>
            <a:r>
              <a:rPr lang="it-IT" sz="2000" dirty="0" err="1">
                <a:solidFill>
                  <a:srgbClr val="000000"/>
                </a:solidFill>
              </a:rPr>
              <a:t>detection</a:t>
            </a:r>
            <a:r>
              <a:rPr lang="it-IT" sz="2000" dirty="0">
                <a:solidFill>
                  <a:srgbClr val="000000"/>
                </a:solidFill>
              </a:rPr>
              <a:t> (</a:t>
            </a:r>
            <a:r>
              <a:rPr lang="it-IT" sz="2000" dirty="0" err="1">
                <a:solidFill>
                  <a:srgbClr val="000000"/>
                </a:solidFill>
              </a:rPr>
              <a:t>potentially</a:t>
            </a:r>
            <a:r>
              <a:rPr lang="it-IT" sz="2000" dirty="0">
                <a:solidFill>
                  <a:srgbClr val="000000"/>
                </a:solidFill>
              </a:rPr>
              <a:t> </a:t>
            </a:r>
            <a:r>
              <a:rPr lang="it-IT" sz="2000" dirty="0" err="1">
                <a:solidFill>
                  <a:srgbClr val="000000"/>
                </a:solidFill>
              </a:rPr>
              <a:t>at</a:t>
            </a:r>
            <a:r>
              <a:rPr lang="it-IT" sz="2000" dirty="0">
                <a:solidFill>
                  <a:srgbClr val="000000"/>
                </a:solidFill>
              </a:rPr>
              <a:t> the point-of-</a:t>
            </a:r>
            <a:r>
              <a:rPr lang="it-IT" sz="2000" dirty="0" err="1">
                <a:solidFill>
                  <a:srgbClr val="000000"/>
                </a:solidFill>
              </a:rPr>
              <a:t>need</a:t>
            </a:r>
            <a:r>
              <a:rPr lang="it-IT" sz="2000" dirty="0">
                <a:solidFill>
                  <a:srgbClr val="000000"/>
                </a:solidFill>
              </a:rPr>
              <a:t>) can </a:t>
            </a:r>
            <a:r>
              <a:rPr lang="it-IT" sz="2000" dirty="0" err="1">
                <a:solidFill>
                  <a:srgbClr val="000000"/>
                </a:solidFill>
              </a:rPr>
              <a:t>revolutionize</a:t>
            </a:r>
            <a:r>
              <a:rPr lang="it-IT" sz="2000" dirty="0">
                <a:solidFill>
                  <a:srgbClr val="000000"/>
                </a:solidFill>
              </a:rPr>
              <a:t> the </a:t>
            </a:r>
            <a:r>
              <a:rPr lang="it-IT" sz="2000" dirty="0" err="1">
                <a:solidFill>
                  <a:srgbClr val="000000"/>
                </a:solidFill>
              </a:rPr>
              <a:t>current</a:t>
            </a:r>
            <a:r>
              <a:rPr lang="it-IT" sz="2000" dirty="0">
                <a:solidFill>
                  <a:srgbClr val="000000"/>
                </a:solidFill>
              </a:rPr>
              <a:t> status of cost-</a:t>
            </a:r>
            <a:r>
              <a:rPr lang="it-IT" sz="2000" dirty="0" err="1">
                <a:solidFill>
                  <a:srgbClr val="000000"/>
                </a:solidFill>
              </a:rPr>
              <a:t>effective</a:t>
            </a:r>
            <a:r>
              <a:rPr lang="it-IT" sz="2000" dirty="0">
                <a:solidFill>
                  <a:srgbClr val="000000"/>
                </a:solidFill>
              </a:rPr>
              <a:t> </a:t>
            </a:r>
            <a:r>
              <a:rPr lang="it-IT" sz="2000" dirty="0" err="1">
                <a:solidFill>
                  <a:srgbClr val="000000"/>
                </a:solidFill>
              </a:rPr>
              <a:t>approaches</a:t>
            </a:r>
            <a:endParaRPr lang="en-GB" sz="2000" dirty="0">
              <a:solidFill>
                <a:srgbClr val="000000"/>
              </a:solidFill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92AE37D0-58B6-47BA-9448-E559D1A64BDF}"/>
              </a:ext>
            </a:extLst>
          </p:cNvPr>
          <p:cNvSpPr txBox="1"/>
          <p:nvPr/>
        </p:nvSpPr>
        <p:spPr>
          <a:xfrm>
            <a:off x="119336" y="2505964"/>
            <a:ext cx="60978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000000"/>
                </a:solidFill>
              </a:rPr>
              <a:t>DNA </a:t>
            </a:r>
            <a:r>
              <a:rPr lang="it-IT" sz="2000" b="1" dirty="0" err="1">
                <a:solidFill>
                  <a:srgbClr val="000000"/>
                </a:solidFill>
              </a:rPr>
              <a:t>metabarcoding</a:t>
            </a:r>
            <a:r>
              <a:rPr lang="it-IT" sz="2000" b="1" dirty="0">
                <a:solidFill>
                  <a:srgbClr val="000000"/>
                </a:solidFill>
              </a:rPr>
              <a:t> is </a:t>
            </a:r>
            <a:r>
              <a:rPr lang="it-IT" sz="2000" b="1" dirty="0" err="1">
                <a:solidFill>
                  <a:srgbClr val="000000"/>
                </a:solidFill>
              </a:rPr>
              <a:t>exploited</a:t>
            </a:r>
            <a:r>
              <a:rPr lang="it-IT" sz="2000" b="1" dirty="0">
                <a:solidFill>
                  <a:srgbClr val="000000"/>
                </a:solidFill>
              </a:rPr>
              <a:t> to new </a:t>
            </a:r>
            <a:r>
              <a:rPr lang="it-IT" sz="2000" b="1" dirty="0" err="1">
                <a:solidFill>
                  <a:srgbClr val="000000"/>
                </a:solidFill>
              </a:rPr>
              <a:t>matrices</a:t>
            </a:r>
            <a:endParaRPr lang="it-IT" sz="2000" dirty="0">
              <a:solidFill>
                <a:srgbClr val="000000"/>
              </a:solidFill>
            </a:endParaRPr>
          </a:p>
        </p:txBody>
      </p:sp>
      <p:pic>
        <p:nvPicPr>
          <p:cNvPr id="7170" name="Picture 2" descr="Insight company">
            <a:extLst>
              <a:ext uri="{FF2B5EF4-FFF2-40B4-BE49-F238E27FC236}">
                <a16:creationId xmlns:a16="http://schemas.microsoft.com/office/drawing/2014/main" id="{1B3393A5-7024-4F03-84B3-4FCD298C7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0" y="20743"/>
            <a:ext cx="1559620" cy="1104001"/>
          </a:xfrm>
          <a:prstGeom prst="rect">
            <a:avLst/>
          </a:prstGeom>
          <a:noFill/>
          <a:ln w="3492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ttangolo 29">
            <a:extLst>
              <a:ext uri="{FF2B5EF4-FFF2-40B4-BE49-F238E27FC236}">
                <a16:creationId xmlns:a16="http://schemas.microsoft.com/office/drawing/2014/main" id="{9C8F8D21-43EA-4979-BA99-0A89BCA22B5F}"/>
              </a:ext>
            </a:extLst>
          </p:cNvPr>
          <p:cNvSpPr/>
          <p:nvPr/>
        </p:nvSpPr>
        <p:spPr>
          <a:xfrm>
            <a:off x="3845389" y="220842"/>
            <a:ext cx="2610651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5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Final</a:t>
            </a:r>
            <a:r>
              <a:rPr lang="it-IT" sz="35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Insights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D7117F8-8672-40FD-85BE-D111C29EAE9F}"/>
              </a:ext>
            </a:extLst>
          </p:cNvPr>
          <p:cNvSpPr txBox="1"/>
          <p:nvPr/>
        </p:nvSpPr>
        <p:spPr>
          <a:xfrm>
            <a:off x="113770" y="3645467"/>
            <a:ext cx="119533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Challenges also within the mycotoxin and plant toxin area in relation to </a:t>
            </a:r>
            <a:r>
              <a:rPr lang="en-US" sz="2000" b="1" dirty="0">
                <a:solidFill>
                  <a:srgbClr val="000000"/>
                </a:solidFill>
              </a:rPr>
              <a:t>new regulation on performance criteria </a:t>
            </a:r>
            <a:r>
              <a:rPr lang="it-IT" sz="2000" b="1" dirty="0">
                <a:solidFill>
                  <a:srgbClr val="000000"/>
                </a:solidFill>
              </a:rPr>
              <a:t> </a:t>
            </a:r>
            <a:endParaRPr lang="en-GB" sz="2000" b="1" dirty="0">
              <a:solidFill>
                <a:srgbClr val="000000"/>
              </a:solidFill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57238F6C-2660-47EB-AF24-BB83540A7BB3}"/>
              </a:ext>
            </a:extLst>
          </p:cNvPr>
          <p:cNvSpPr txBox="1"/>
          <p:nvPr/>
        </p:nvSpPr>
        <p:spPr>
          <a:xfrm>
            <a:off x="122158" y="4064878"/>
            <a:ext cx="111668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000" b="1" dirty="0">
                <a:solidFill>
                  <a:srgbClr val="000000"/>
                </a:solidFill>
              </a:rPr>
              <a:t>Very limited info on risks and hazards of novel food </a:t>
            </a:r>
            <a:r>
              <a:rPr lang="en-GB" sz="2000" dirty="0">
                <a:solidFill>
                  <a:srgbClr val="000000"/>
                </a:solidFill>
              </a:rPr>
              <a:t>and feed for circular food production 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D5ABCA05-4906-4373-9CC8-6B724FD677AA}"/>
              </a:ext>
            </a:extLst>
          </p:cNvPr>
          <p:cNvSpPr txBox="1"/>
          <p:nvPr/>
        </p:nvSpPr>
        <p:spPr>
          <a:xfrm>
            <a:off x="113770" y="5433000"/>
            <a:ext cx="116708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0000"/>
                </a:solidFill>
              </a:rPr>
              <a:t>Innovative smart sampling</a:t>
            </a:r>
            <a:r>
              <a:rPr lang="en-GB" sz="2000" dirty="0">
                <a:solidFill>
                  <a:srgbClr val="000000"/>
                </a:solidFill>
              </a:rPr>
              <a:t> for example by coated blades facilitating in-field sampling/sample prep/transport 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118EED99-FBA3-4FAE-8EA4-C0B2F8157BE6}"/>
              </a:ext>
            </a:extLst>
          </p:cNvPr>
          <p:cNvSpPr txBox="1"/>
          <p:nvPr/>
        </p:nvSpPr>
        <p:spPr>
          <a:xfrm>
            <a:off x="122158" y="4920621"/>
            <a:ext cx="110947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000" b="1" dirty="0">
                <a:solidFill>
                  <a:srgbClr val="000000"/>
                </a:solidFill>
              </a:rPr>
              <a:t>Great steps forward in microplastics identification</a:t>
            </a:r>
            <a:r>
              <a:rPr lang="en-GB" sz="2000" dirty="0">
                <a:solidFill>
                  <a:srgbClr val="000000"/>
                </a:solidFill>
              </a:rPr>
              <a:t>, for instance polymer-ID by MS using the ASAP probe 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D8CEA808-44A0-4B79-A6FC-71B59A598884}"/>
              </a:ext>
            </a:extLst>
          </p:cNvPr>
          <p:cNvSpPr txBox="1"/>
          <p:nvPr/>
        </p:nvSpPr>
        <p:spPr>
          <a:xfrm>
            <a:off x="122158" y="5832101"/>
            <a:ext cx="120698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000000"/>
                </a:solidFill>
              </a:rPr>
              <a:t>Sample </a:t>
            </a:r>
            <a:r>
              <a:rPr lang="it-IT" sz="2000" b="1" dirty="0" err="1">
                <a:solidFill>
                  <a:srgbClr val="000000"/>
                </a:solidFill>
              </a:rPr>
              <a:t>prep</a:t>
            </a:r>
            <a:r>
              <a:rPr lang="it-IT" sz="2000" b="1" dirty="0">
                <a:solidFill>
                  <a:srgbClr val="000000"/>
                </a:solidFill>
              </a:rPr>
              <a:t> is </a:t>
            </a:r>
            <a:r>
              <a:rPr lang="it-IT" sz="2000" b="1" dirty="0" err="1">
                <a:solidFill>
                  <a:srgbClr val="000000"/>
                </a:solidFill>
              </a:rPr>
              <a:t>going</a:t>
            </a:r>
            <a:r>
              <a:rPr lang="it-IT" sz="2000" b="1" dirty="0">
                <a:solidFill>
                  <a:srgbClr val="000000"/>
                </a:solidFill>
              </a:rPr>
              <a:t> green</a:t>
            </a:r>
            <a:r>
              <a:rPr lang="it-IT" sz="2000" dirty="0">
                <a:solidFill>
                  <a:srgbClr val="000000"/>
                </a:solidFill>
              </a:rPr>
              <a:t>: </a:t>
            </a:r>
            <a:r>
              <a:rPr lang="it-IT" sz="2000" dirty="0" err="1">
                <a:solidFill>
                  <a:srgbClr val="000000"/>
                </a:solidFill>
              </a:rPr>
              <a:t>novel</a:t>
            </a:r>
            <a:r>
              <a:rPr lang="it-IT" sz="2000" dirty="0">
                <a:solidFill>
                  <a:srgbClr val="000000"/>
                </a:solidFill>
              </a:rPr>
              <a:t> strategies </a:t>
            </a:r>
            <a:r>
              <a:rPr lang="it-IT" sz="2000" dirty="0" err="1">
                <a:solidFill>
                  <a:srgbClr val="000000"/>
                </a:solidFill>
              </a:rPr>
              <a:t>improving</a:t>
            </a:r>
            <a:r>
              <a:rPr lang="it-IT" sz="2000" dirty="0">
                <a:solidFill>
                  <a:srgbClr val="000000"/>
                </a:solidFill>
              </a:rPr>
              <a:t> </a:t>
            </a:r>
            <a:r>
              <a:rPr lang="it-IT" sz="2000" dirty="0" err="1">
                <a:solidFill>
                  <a:srgbClr val="000000"/>
                </a:solidFill>
              </a:rPr>
              <a:t>sustainability</a:t>
            </a:r>
            <a:r>
              <a:rPr lang="it-IT" sz="2000" dirty="0">
                <a:solidFill>
                  <a:srgbClr val="000000"/>
                </a:solidFill>
              </a:rPr>
              <a:t> &amp; </a:t>
            </a:r>
            <a:r>
              <a:rPr lang="it-IT" sz="2000" dirty="0" err="1">
                <a:solidFill>
                  <a:srgbClr val="000000"/>
                </a:solidFill>
              </a:rPr>
              <a:t>ensuring</a:t>
            </a:r>
            <a:r>
              <a:rPr lang="it-IT" sz="2000" dirty="0">
                <a:solidFill>
                  <a:srgbClr val="000000"/>
                </a:solidFill>
              </a:rPr>
              <a:t> high quality </a:t>
            </a:r>
            <a:r>
              <a:rPr lang="it-IT" sz="2000" dirty="0" err="1">
                <a:solidFill>
                  <a:srgbClr val="000000"/>
                </a:solidFill>
              </a:rPr>
              <a:t>analytical</a:t>
            </a:r>
            <a:r>
              <a:rPr lang="it-IT" sz="2000" dirty="0">
                <a:solidFill>
                  <a:srgbClr val="000000"/>
                </a:solidFill>
              </a:rPr>
              <a:t> </a:t>
            </a:r>
            <a:r>
              <a:rPr lang="it-IT" sz="2000" dirty="0" err="1">
                <a:solidFill>
                  <a:srgbClr val="000000"/>
                </a:solidFill>
              </a:rPr>
              <a:t>parameters</a:t>
            </a:r>
            <a:endParaRPr lang="it-IT" sz="2000" dirty="0">
              <a:solidFill>
                <a:srgbClr val="000000"/>
              </a:solidFill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922F54F1-BB68-46A7-ABF7-3228914B386C}"/>
              </a:ext>
            </a:extLst>
          </p:cNvPr>
          <p:cNvSpPr txBox="1"/>
          <p:nvPr/>
        </p:nvSpPr>
        <p:spPr>
          <a:xfrm>
            <a:off x="122158" y="4496999"/>
            <a:ext cx="97729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 err="1">
                <a:solidFill>
                  <a:srgbClr val="000000"/>
                </a:solidFill>
              </a:rPr>
              <a:t>Don’t</a:t>
            </a:r>
            <a:r>
              <a:rPr lang="it-IT" sz="2000" dirty="0">
                <a:solidFill>
                  <a:srgbClr val="000000"/>
                </a:solidFill>
              </a:rPr>
              <a:t> trust the </a:t>
            </a:r>
            <a:r>
              <a:rPr lang="it-IT" sz="2000" dirty="0" err="1">
                <a:solidFill>
                  <a:srgbClr val="000000"/>
                </a:solidFill>
              </a:rPr>
              <a:t>healing</a:t>
            </a:r>
            <a:r>
              <a:rPr lang="it-IT" sz="2000" dirty="0">
                <a:solidFill>
                  <a:srgbClr val="000000"/>
                </a:solidFill>
              </a:rPr>
              <a:t> position: </a:t>
            </a:r>
            <a:r>
              <a:rPr lang="it-IT" sz="2000" b="1" dirty="0">
                <a:solidFill>
                  <a:srgbClr val="000000"/>
                </a:solidFill>
              </a:rPr>
              <a:t>call to action to </a:t>
            </a:r>
            <a:r>
              <a:rPr lang="it-IT" sz="2000" b="1" dirty="0" err="1">
                <a:solidFill>
                  <a:srgbClr val="000000"/>
                </a:solidFill>
              </a:rPr>
              <a:t>ensure</a:t>
            </a:r>
            <a:r>
              <a:rPr lang="it-IT" sz="2000" b="1" dirty="0">
                <a:solidFill>
                  <a:srgbClr val="000000"/>
                </a:solidFill>
              </a:rPr>
              <a:t> the </a:t>
            </a:r>
            <a:r>
              <a:rPr lang="it-IT" sz="2000" b="1" dirty="0" err="1">
                <a:solidFill>
                  <a:srgbClr val="000000"/>
                </a:solidFill>
              </a:rPr>
              <a:t>safety</a:t>
            </a:r>
            <a:r>
              <a:rPr lang="it-IT" sz="2000" b="1" dirty="0">
                <a:solidFill>
                  <a:srgbClr val="000000"/>
                </a:solidFill>
              </a:rPr>
              <a:t> of food </a:t>
            </a:r>
            <a:r>
              <a:rPr lang="it-IT" sz="2000" b="1" dirty="0" err="1">
                <a:solidFill>
                  <a:srgbClr val="000000"/>
                </a:solidFill>
              </a:rPr>
              <a:t>supplements</a:t>
            </a:r>
            <a:endParaRPr lang="it-IT" sz="2000" b="1" dirty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9130489"/>
      </p:ext>
    </p:extLst>
  </p:cSld>
  <p:clrMapOvr>
    <a:masterClrMapping/>
  </p:clrMapOvr>
  <p:transition spd="slow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20" grpId="0"/>
      <p:bldP spid="24" grpId="0"/>
      <p:bldP spid="28" grpId="0"/>
      <p:bldP spid="17" grpId="0"/>
      <p:bldP spid="19" grpId="0"/>
      <p:bldP spid="21" grpId="0"/>
      <p:bldP spid="23" grpId="0"/>
      <p:bldP spid="25" grpId="0"/>
      <p:bldP spid="2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543583C1-2231-40BB-91FB-A8287BB91453}"/>
              </a:ext>
            </a:extLst>
          </p:cNvPr>
          <p:cNvGrpSpPr/>
          <p:nvPr/>
        </p:nvGrpSpPr>
        <p:grpSpPr>
          <a:xfrm>
            <a:off x="0" y="-12906"/>
            <a:ext cx="12192000" cy="6858000"/>
            <a:chOff x="0" y="-12906"/>
            <a:chExt cx="12192000" cy="6858000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6D912800-4F5E-45DF-90C0-F6EA08E6A2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906"/>
              <a:ext cx="12192000" cy="6858000"/>
            </a:xfrm>
            <a:prstGeom prst="rect">
              <a:avLst/>
            </a:prstGeom>
          </p:spPr>
        </p:pic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id="{D3FB6BD8-51D5-4521-BA61-403E1A87315E}"/>
                </a:ext>
              </a:extLst>
            </p:cNvPr>
            <p:cNvSpPr/>
            <p:nvPr/>
          </p:nvSpPr>
          <p:spPr>
            <a:xfrm>
              <a:off x="1559496" y="4648222"/>
              <a:ext cx="9503051" cy="175432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it-IT" sz="5400" dirty="0">
                  <a:ln w="0"/>
                  <a:solidFill>
                    <a:srgbClr val="FFFF00"/>
                  </a:solidFill>
                  <a:effectLst>
                    <a:reflection blurRad="6350" stA="53000" endA="300" endPos="35500" dir="5400000" sy="-90000" algn="bl" rotWithShape="0"/>
                  </a:effectLst>
                </a:rPr>
                <a:t>…and </a:t>
              </a:r>
              <a:r>
                <a:rPr lang="it-IT" sz="5400" dirty="0" err="1">
                  <a:ln w="0"/>
                  <a:solidFill>
                    <a:srgbClr val="FFFF00"/>
                  </a:solidFill>
                  <a:effectLst>
                    <a:reflection blurRad="6350" stA="53000" endA="300" endPos="35500" dir="5400000" sy="-90000" algn="bl" rotWithShape="0"/>
                  </a:effectLst>
                </a:rPr>
                <a:t>finally</a:t>
              </a:r>
              <a:r>
                <a:rPr lang="it-IT" sz="5400" dirty="0">
                  <a:ln w="0"/>
                  <a:solidFill>
                    <a:srgbClr val="FFFF00"/>
                  </a:solidFill>
                  <a:effectLst>
                    <a:reflection blurRad="6350" stA="53000" endA="300" endPos="35500" dir="5400000" sy="-90000" algn="bl" rotWithShape="0"/>
                  </a:effectLst>
                </a:rPr>
                <a:t>…after </a:t>
              </a:r>
              <a:r>
                <a:rPr lang="it-IT" sz="5400" dirty="0" err="1">
                  <a:ln w="0"/>
                  <a:solidFill>
                    <a:srgbClr val="FFFF00"/>
                  </a:solidFill>
                  <a:effectLst>
                    <a:reflection blurRad="6350" stA="53000" endA="300" endPos="35500" dir="5400000" sy="-90000" algn="bl" rotWithShape="0"/>
                  </a:effectLst>
                </a:rPr>
                <a:t>three</a:t>
              </a:r>
              <a:r>
                <a:rPr lang="it-IT" sz="5400" dirty="0">
                  <a:ln w="0"/>
                  <a:solidFill>
                    <a:srgbClr val="FFFF00"/>
                  </a:solidFill>
                  <a:effectLst>
                    <a:reflection blurRad="6350" stA="53000" endA="300" endPos="35500" dir="5400000" sy="-90000" algn="bl" rotWithShape="0"/>
                  </a:effectLst>
                </a:rPr>
                <a:t> </a:t>
              </a:r>
              <a:r>
                <a:rPr lang="it-IT" sz="5400" dirty="0" err="1">
                  <a:ln w="0"/>
                  <a:solidFill>
                    <a:srgbClr val="FFFF00"/>
                  </a:solidFill>
                  <a:effectLst>
                    <a:reflection blurRad="6350" stA="53000" endA="300" endPos="35500" dir="5400000" sy="-90000" algn="bl" rotWithShape="0"/>
                  </a:effectLst>
                </a:rPr>
                <a:t>years</a:t>
              </a:r>
              <a:r>
                <a:rPr lang="it-IT" sz="5400" dirty="0">
                  <a:ln w="0"/>
                  <a:solidFill>
                    <a:srgbClr val="FFFF00"/>
                  </a:solidFill>
                  <a:effectLst>
                    <a:reflection blurRad="6350" stA="53000" endA="300" endPos="35500" dir="5400000" sy="-90000" algn="bl" rotWithShape="0"/>
                  </a:effectLst>
                </a:rPr>
                <a:t>…</a:t>
              </a:r>
            </a:p>
            <a:p>
              <a:pPr algn="ctr"/>
              <a:r>
                <a:rPr lang="it-IT" sz="5400" dirty="0">
                  <a:ln w="0"/>
                  <a:solidFill>
                    <a:srgbClr val="FFFF00"/>
                  </a:solidFill>
                  <a:effectLst>
                    <a:reflection blurRad="6350" stA="53000" endA="300" endPos="35500" dir="5400000" sy="-90000" algn="bl" rotWithShape="0"/>
                  </a:effectLst>
                </a:rPr>
                <a:t>the Magic of RAFA is </a:t>
              </a:r>
              <a:r>
                <a:rPr lang="it-IT" sz="5400" dirty="0" err="1">
                  <a:ln w="0"/>
                  <a:solidFill>
                    <a:srgbClr val="FFFF00"/>
                  </a:solidFill>
                  <a:effectLst>
                    <a:reflection blurRad="6350" stA="53000" endA="300" endPos="35500" dir="5400000" sy="-90000" algn="bl" rotWithShape="0"/>
                  </a:effectLst>
                </a:rPr>
                <a:t>here</a:t>
              </a:r>
              <a:r>
                <a:rPr lang="it-IT" sz="5400" dirty="0">
                  <a:ln w="0"/>
                  <a:solidFill>
                    <a:srgbClr val="FFFF00"/>
                  </a:solidFill>
                  <a:effectLst>
                    <a:reflection blurRad="6350" stA="53000" endA="300" endPos="35500" dir="5400000" sy="-90000" algn="bl" rotWithShape="0"/>
                  </a:effectLst>
                </a:rPr>
                <a:t> </a:t>
              </a:r>
              <a:r>
                <a:rPr lang="it-IT" sz="5400" dirty="0" err="1">
                  <a:ln w="0"/>
                  <a:solidFill>
                    <a:srgbClr val="FFFF00"/>
                  </a:solidFill>
                  <a:effectLst>
                    <a:reflection blurRad="6350" stA="53000" endA="300" endPos="35500" dir="5400000" sy="-90000" algn="bl" rotWithShape="0"/>
                  </a:effectLst>
                </a:rPr>
                <a:t>again</a:t>
              </a:r>
              <a:r>
                <a:rPr lang="it-IT" sz="5400" dirty="0">
                  <a:ln w="0"/>
                  <a:solidFill>
                    <a:srgbClr val="FFFF00"/>
                  </a:solidFill>
                  <a:effectLst>
                    <a:reflection blurRad="6350" stA="53000" endA="300" endPos="35500" dir="5400000" sy="-90000" algn="bl" rotWithShape="0"/>
                  </a:effectLst>
                </a:rPr>
                <a:t>…</a:t>
              </a:r>
              <a:endParaRPr lang="it-IT" sz="5400" b="0" cap="none" spc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530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>
        <p:dissolve/>
      </p:transition>
    </mc:Choice>
    <mc:Fallback>
      <p:transition spd="slow" advClick="0">
        <p:dissolv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persona, interni, soffitto, persone&#10;&#10;Descrizione generata automaticamente">
            <a:extLst>
              <a:ext uri="{FF2B5EF4-FFF2-40B4-BE49-F238E27FC236}">
                <a16:creationId xmlns:a16="http://schemas.microsoft.com/office/drawing/2014/main" id="{ECB453F2-744E-4EF4-AE5B-3D9AB0B899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0" r="20325" b="1"/>
          <a:stretch/>
        </p:blipFill>
        <p:spPr>
          <a:xfrm>
            <a:off x="20" y="-2"/>
            <a:ext cx="6323142" cy="5593660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</p:spPr>
      </p:pic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A226C870-08D6-45EB-97C7-F872F46B62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9" r="8970" b="-2"/>
          <a:stretch/>
        </p:blipFill>
        <p:spPr>
          <a:xfrm>
            <a:off x="6795930" y="1685367"/>
            <a:ext cx="5396070" cy="5172635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AD4EDC74-B90D-48B8-8BD0-BC6C5841EEEE}"/>
              </a:ext>
            </a:extLst>
          </p:cNvPr>
          <p:cNvSpPr/>
          <p:nvPr/>
        </p:nvSpPr>
        <p:spPr>
          <a:xfrm>
            <a:off x="335360" y="4934836"/>
            <a:ext cx="8424936" cy="13176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i="1" kern="1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+mj-lt"/>
                <a:ea typeface="+mj-ea"/>
                <a:cs typeface="+mj-cs"/>
              </a:rPr>
              <a:t>…because this is RAFA…</a:t>
            </a:r>
          </a:p>
        </p:txBody>
      </p:sp>
    </p:spTree>
    <p:extLst>
      <p:ext uri="{BB962C8B-B14F-4D97-AF65-F5344CB8AC3E}">
        <p14:creationId xmlns:p14="http://schemas.microsoft.com/office/powerpoint/2010/main" val="558707513"/>
      </p:ext>
    </p:extLst>
  </p:cSld>
  <p:clrMapOvr>
    <a:masterClrMapping/>
  </p:clrMapOvr>
  <p:transition spd="slow" advClick="0">
    <p:pull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folla&#10;&#10;Descrizione generata automaticamente">
            <a:extLst>
              <a:ext uri="{FF2B5EF4-FFF2-40B4-BE49-F238E27FC236}">
                <a16:creationId xmlns:a16="http://schemas.microsoft.com/office/drawing/2014/main" id="{3AC37119-BE1A-4377-A582-30E18167CE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" r="1" b="1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4" name="Immagine 3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FA61FBA9-A903-44C0-A1B6-BCD791886C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52" b="10128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6" name="Immagine 5" descr="Immagine che contiene persona, gruppo, stanza, folla&#10;&#10;Descrizione generata automaticamente">
            <a:extLst>
              <a:ext uri="{FF2B5EF4-FFF2-40B4-BE49-F238E27FC236}">
                <a16:creationId xmlns:a16="http://schemas.microsoft.com/office/drawing/2014/main" id="{C6577C95-40BD-4B7C-A88C-EAC4E558C9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1" r="26228"/>
          <a:stretch/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B0B972FA-DF66-43B8-AABB-F9E206EE6025}"/>
              </a:ext>
            </a:extLst>
          </p:cNvPr>
          <p:cNvSpPr/>
          <p:nvPr/>
        </p:nvSpPr>
        <p:spPr>
          <a:xfrm>
            <a:off x="1532496" y="4765973"/>
            <a:ext cx="5609222" cy="13632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i="1" kern="1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+mj-lt"/>
                <a:ea typeface="+mj-ea"/>
                <a:cs typeface="+mj-cs"/>
              </a:rPr>
              <a:t>…</a:t>
            </a:r>
            <a:r>
              <a:rPr lang="en-US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+mj-lt"/>
                <a:ea typeface="+mj-ea"/>
                <a:cs typeface="+mj-cs"/>
              </a:rPr>
              <a:t>and</a:t>
            </a:r>
            <a:r>
              <a:rPr lang="en-US" sz="4400" b="1" i="1" kern="1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+mj-lt"/>
                <a:ea typeface="+mj-ea"/>
                <a:cs typeface="+mj-cs"/>
              </a:rPr>
              <a:t> this is RAFA…</a:t>
            </a:r>
          </a:p>
        </p:txBody>
      </p:sp>
    </p:spTree>
    <p:extLst>
      <p:ext uri="{BB962C8B-B14F-4D97-AF65-F5344CB8AC3E}">
        <p14:creationId xmlns:p14="http://schemas.microsoft.com/office/powerpoint/2010/main" val="3204857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>
        <p:blinds dir="vert"/>
      </p:transition>
    </mc:Choice>
    <mc:Fallback>
      <p:transition spd="slow" advClick="0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Repubblica Ceca, il focolaio d&amp;#39;Europa entra in lockdown: «Ospedali pieni  all&amp;#39;80%, tra 16 giorni finiamo i posti»- Corriere.it">
            <a:extLst>
              <a:ext uri="{FF2B5EF4-FFF2-40B4-BE49-F238E27FC236}">
                <a16:creationId xmlns:a16="http://schemas.microsoft.com/office/drawing/2014/main" id="{19EBB60C-BEA1-4208-B385-4422EA03A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996" y="-27384"/>
            <a:ext cx="8513626" cy="476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tream Last Time by Anson Seabra | Listen online for free on SoundCloud">
            <a:extLst>
              <a:ext uri="{FF2B5EF4-FFF2-40B4-BE49-F238E27FC236}">
                <a16:creationId xmlns:a16="http://schemas.microsoft.com/office/drawing/2014/main" id="{2670F75E-9D0D-433B-9133-4417E9AAE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034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or the Last Time... - Connecting the Dots">
            <a:extLst>
              <a:ext uri="{FF2B5EF4-FFF2-40B4-BE49-F238E27FC236}">
                <a16:creationId xmlns:a16="http://schemas.microsoft.com/office/drawing/2014/main" id="{0F638D99-042D-4098-9B26-D92D511B8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130" y="1641136"/>
            <a:ext cx="2036165" cy="1274639"/>
          </a:xfrm>
          <a:prstGeom prst="rect">
            <a:avLst/>
          </a:prstGeom>
          <a:noFill/>
          <a:effectLst>
            <a:softEdge rad="139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andemie correnti">
            <a:extLst>
              <a:ext uri="{FF2B5EF4-FFF2-40B4-BE49-F238E27FC236}">
                <a16:creationId xmlns:a16="http://schemas.microsoft.com/office/drawing/2014/main" id="{BF1DFBE4-38A9-48C9-B038-700EA753E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034" y="4742466"/>
            <a:ext cx="6975965" cy="214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E30ECF4-1606-41FC-9C8F-E4168A6379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334" y="3888157"/>
            <a:ext cx="5282455" cy="296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316273"/>
      </p:ext>
    </p:extLst>
  </p:cSld>
  <p:clrMapOvr>
    <a:masterClrMapping/>
  </p:clrMapOvr>
  <p:transition spd="slow" advClick="0">
    <p:pul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persona, folla&#10;&#10;Descrizione generata automaticamente">
            <a:extLst>
              <a:ext uri="{FF2B5EF4-FFF2-40B4-BE49-F238E27FC236}">
                <a16:creationId xmlns:a16="http://schemas.microsoft.com/office/drawing/2014/main" id="{4D552E6A-20F0-442D-91BD-8FE80FB5C9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9" r="16725" b="-1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pic>
        <p:nvPicPr>
          <p:cNvPr id="5" name="Immagine 4" descr="Immagine che contiene interni, persona, tavolo da pranzo&#10;&#10;Descrizione generata automaticamente">
            <a:extLst>
              <a:ext uri="{FF2B5EF4-FFF2-40B4-BE49-F238E27FC236}">
                <a16:creationId xmlns:a16="http://schemas.microsoft.com/office/drawing/2014/main" id="{B3246CB8-9D1C-43C6-88B5-1D4BE393EE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62" r="-2" b="3285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7F127E63-AB38-4ADE-8A80-E939F4EF62BF}"/>
              </a:ext>
            </a:extLst>
          </p:cNvPr>
          <p:cNvSpPr/>
          <p:nvPr/>
        </p:nvSpPr>
        <p:spPr>
          <a:xfrm>
            <a:off x="3941734" y="5594289"/>
            <a:ext cx="5458122" cy="131764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i="1" kern="120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+mj-lt"/>
                <a:ea typeface="+mj-ea"/>
                <a:cs typeface="+mj-cs"/>
              </a:rPr>
              <a:t>…</a:t>
            </a:r>
            <a:r>
              <a:rPr lang="en-US" sz="6000" b="1" i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+mj-lt"/>
                <a:ea typeface="+mj-ea"/>
                <a:cs typeface="+mj-cs"/>
              </a:rPr>
              <a:t>and </a:t>
            </a:r>
            <a:r>
              <a:rPr lang="en-US" sz="6000" b="1" i="1" kern="120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+mj-lt"/>
                <a:ea typeface="+mj-ea"/>
                <a:cs typeface="+mj-cs"/>
              </a:rPr>
              <a:t>this </a:t>
            </a:r>
            <a:r>
              <a:rPr lang="en-US" sz="6000" b="1" i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+mj-lt"/>
                <a:ea typeface="+mj-ea"/>
                <a:cs typeface="+mj-cs"/>
              </a:rPr>
              <a:t>is </a:t>
            </a:r>
            <a:r>
              <a:rPr lang="en-US" sz="6000" b="1" i="1" kern="120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+mj-lt"/>
                <a:ea typeface="+mj-ea"/>
                <a:cs typeface="+mj-cs"/>
              </a:rPr>
              <a:t>RAFA…</a:t>
            </a:r>
            <a:endParaRPr lang="en-US" sz="6000" b="1" i="1" kern="120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663241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testo, persone, persona, gruppo&#10;&#10;Descrizione generata automaticamente">
            <a:extLst>
              <a:ext uri="{FF2B5EF4-FFF2-40B4-BE49-F238E27FC236}">
                <a16:creationId xmlns:a16="http://schemas.microsoft.com/office/drawing/2014/main" id="{003100E4-A146-45F8-9204-5A9990D473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1" y="1820592"/>
            <a:ext cx="7583516" cy="5005120"/>
          </a:xfrm>
          <a:prstGeom prst="rect">
            <a:avLst/>
          </a:prstGeom>
        </p:spPr>
      </p:pic>
      <p:pic>
        <p:nvPicPr>
          <p:cNvPr id="6" name="Immagine 5" descr="Immagine che contiene testo, folla&#10;&#10;Descrizione generata automaticamente">
            <a:extLst>
              <a:ext uri="{FF2B5EF4-FFF2-40B4-BE49-F238E27FC236}">
                <a16:creationId xmlns:a16="http://schemas.microsoft.com/office/drawing/2014/main" id="{E6E9909D-E6BD-4A9E-BEF3-0C4BC7FA32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3" y="0"/>
            <a:ext cx="5842685" cy="2941836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4E2BF1C2-57CC-47D7-A464-B507B0FA452C}"/>
              </a:ext>
            </a:extLst>
          </p:cNvPr>
          <p:cNvSpPr/>
          <p:nvPr/>
        </p:nvSpPr>
        <p:spPr>
          <a:xfrm>
            <a:off x="8060528" y="4012073"/>
            <a:ext cx="4205817" cy="131764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i="1" kern="1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+mj-lt"/>
                <a:ea typeface="+mj-ea"/>
                <a:cs typeface="+mj-cs"/>
              </a:rPr>
              <a:t>…</a:t>
            </a:r>
            <a:r>
              <a:rPr lang="en-US" sz="6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+mj-lt"/>
                <a:ea typeface="+mj-ea"/>
                <a:cs typeface="+mj-cs"/>
              </a:rPr>
              <a:t>and </a:t>
            </a:r>
            <a:r>
              <a:rPr lang="en-US" sz="6000" b="1" i="1" kern="1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+mj-lt"/>
                <a:ea typeface="+mj-ea"/>
                <a:cs typeface="+mj-cs"/>
              </a:rPr>
              <a:t>this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i="1" kern="1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+mj-lt"/>
                <a:ea typeface="+mj-ea"/>
                <a:cs typeface="+mj-cs"/>
              </a:rPr>
              <a:t>Is also RAFA…</a:t>
            </a:r>
          </a:p>
        </p:txBody>
      </p:sp>
    </p:spTree>
    <p:extLst>
      <p:ext uri="{BB962C8B-B14F-4D97-AF65-F5344CB8AC3E}">
        <p14:creationId xmlns:p14="http://schemas.microsoft.com/office/powerpoint/2010/main" val="38668589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>
        <p15:prstTrans prst="origami"/>
      </p:transition>
    </mc:Choice>
    <mc:Fallback>
      <p:transition spd="slow" advClick="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persona, uomo, interni&#10;&#10;Descrizione generata automaticamente">
            <a:extLst>
              <a:ext uri="{FF2B5EF4-FFF2-40B4-BE49-F238E27FC236}">
                <a16:creationId xmlns:a16="http://schemas.microsoft.com/office/drawing/2014/main" id="{301E0BC5-20B0-44F9-9EC7-66180FDE6D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99506" y="1117898"/>
            <a:ext cx="6858000" cy="51435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DD4EA2F-C14D-42A6-A4C3-A543A125D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4736" y="4868239"/>
            <a:ext cx="1847248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753250"/>
      </p:ext>
    </p:extLst>
  </p:cSld>
  <p:clrMapOvr>
    <a:masterClrMapping/>
  </p:clrMapOvr>
  <p:transition spd="slow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328C522-B303-4407-AC98-D8D32C391B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94E6F79B-E917-4734-A10F-0165BCBBD702}"/>
              </a:ext>
            </a:extLst>
          </p:cNvPr>
          <p:cNvSpPr/>
          <p:nvPr/>
        </p:nvSpPr>
        <p:spPr>
          <a:xfrm>
            <a:off x="8616280" y="5387826"/>
            <a:ext cx="20810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that…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35D16E50-84A4-4F3E-A6C5-F5EBCF4962B5}"/>
              </a:ext>
            </a:extLst>
          </p:cNvPr>
          <p:cNvSpPr/>
          <p:nvPr/>
        </p:nvSpPr>
        <p:spPr>
          <a:xfrm>
            <a:off x="4852647" y="3633500"/>
            <a:ext cx="619438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R</a:t>
            </a:r>
            <a:r>
              <a:rPr lang="en-US" sz="4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enewed </a:t>
            </a:r>
            <a:r>
              <a:rPr lang="en-US" sz="5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A</a:t>
            </a:r>
            <a:r>
              <a:rPr lang="en-US" sz="4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wareness </a:t>
            </a:r>
          </a:p>
          <a:p>
            <a:pPr algn="ctr"/>
            <a:r>
              <a:rPr lang="en-US" sz="5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F</a:t>
            </a:r>
            <a:r>
              <a:rPr lang="en-US" sz="4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riendship </a:t>
            </a:r>
            <a:r>
              <a:rPr lang="en-US" sz="5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A</a:t>
            </a:r>
            <a:r>
              <a:rPr lang="en-US" sz="4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ffirmation 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CFC5648-267B-476B-8F30-A36F39E32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06" y="-66100"/>
            <a:ext cx="656272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386625"/>
      </p:ext>
    </p:extLst>
  </p:cSld>
  <p:clrMapOvr>
    <a:masterClrMapping/>
  </p:clrMapOvr>
  <p:transition spd="slow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DA6551AF-E4F8-481E-8DE7-8E0191A29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8290" y="3360068"/>
            <a:ext cx="3447826" cy="344782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CD9A4CEA-96DF-4B7D-AFED-93E26FAA8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06" y="-66100"/>
            <a:ext cx="6562725" cy="128587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7659B55-B4D0-41FC-88F6-A0BC0E3CBD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7622" y="1285875"/>
            <a:ext cx="5512548" cy="552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676936"/>
      </p:ext>
    </p:extLst>
  </p:cSld>
  <p:clrMapOvr>
    <a:masterClrMapping/>
  </p:clrMapOvr>
  <p:transition spd="slow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64D611B5-59F1-45A1-A9DB-1738072B1D27}"/>
              </a:ext>
            </a:extLst>
          </p:cNvPr>
          <p:cNvSpPr txBox="1"/>
          <p:nvPr/>
        </p:nvSpPr>
        <p:spPr>
          <a:xfrm>
            <a:off x="3791744" y="980728"/>
            <a:ext cx="60978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But…Families need to get together…</a:t>
            </a:r>
            <a:endParaRPr lang="en-GB" sz="2400" b="1" dirty="0">
              <a:solidFill>
                <a:srgbClr val="0070C0"/>
              </a:solidFill>
            </a:endParaRPr>
          </a:p>
        </p:txBody>
      </p:sp>
      <p:pic>
        <p:nvPicPr>
          <p:cNvPr id="2050" name="Picture 2" descr="L'importanza di fare colazione insieme ai bambini - Nostrofiglio.it">
            <a:extLst>
              <a:ext uri="{FF2B5EF4-FFF2-40B4-BE49-F238E27FC236}">
                <a16:creationId xmlns:a16="http://schemas.microsoft.com/office/drawing/2014/main" id="{FB2248BA-967E-4632-8D9A-CB3C032D9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1658417"/>
            <a:ext cx="9969624" cy="50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5183766"/>
      </p:ext>
    </p:extLst>
  </p:cSld>
  <p:clrMapOvr>
    <a:masterClrMapping/>
  </p:clrMapOvr>
  <p:transition spd="slow" advClick="0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&#10;&#10;Descrizione generata con affidabilità molto elevata">
            <a:extLst>
              <a:ext uri="{FF2B5EF4-FFF2-40B4-BE49-F238E27FC236}">
                <a16:creationId xmlns:a16="http://schemas.microsoft.com/office/drawing/2014/main" id="{45D8E42F-0C6E-41FF-B84A-D04E219891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84" y="-1"/>
            <a:ext cx="12212283" cy="6869409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49AFF6AF-FA28-4DF2-A81E-D2608AD130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256" y="1340768"/>
            <a:ext cx="648072" cy="7156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1718487"/>
      </p:ext>
    </p:extLst>
  </p:cSld>
  <p:clrMapOvr>
    <a:masterClrMapping/>
  </p:clrMapOvr>
  <p:transition spd="slow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64D611B5-59F1-45A1-A9DB-1738072B1D27}"/>
              </a:ext>
            </a:extLst>
          </p:cNvPr>
          <p:cNvSpPr txBox="1"/>
          <p:nvPr/>
        </p:nvSpPr>
        <p:spPr>
          <a:xfrm>
            <a:off x="4131883" y="332656"/>
            <a:ext cx="435000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b="1" dirty="0">
                <a:solidFill>
                  <a:srgbClr val="0070C0"/>
                </a:solidFill>
              </a:rPr>
              <a:t>And in fact… </a:t>
            </a:r>
          </a:p>
          <a:p>
            <a:r>
              <a:rPr lang="en-US" sz="3500" b="1" dirty="0">
                <a:solidFill>
                  <a:srgbClr val="0070C0"/>
                </a:solidFill>
              </a:rPr>
              <a:t>We Did IT!!! Again!!!</a:t>
            </a:r>
            <a:endParaRPr lang="en-GB" sz="3500" b="1" dirty="0">
              <a:solidFill>
                <a:srgbClr val="0070C0"/>
              </a:solidFill>
            </a:endParaRPr>
          </a:p>
        </p:txBody>
      </p:sp>
      <p:pic>
        <p:nvPicPr>
          <p:cNvPr id="3" name="Immagine 2" descr="Immagine che contiene albero, esterni&#10;&#10;Descrizione generata automaticamente">
            <a:extLst>
              <a:ext uri="{FF2B5EF4-FFF2-40B4-BE49-F238E27FC236}">
                <a16:creationId xmlns:a16="http://schemas.microsoft.com/office/drawing/2014/main" id="{A4AD363F-B925-4337-A216-0543587CBA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26" y="3343289"/>
            <a:ext cx="6224014" cy="3501008"/>
          </a:xfrm>
          <a:prstGeom prst="rect">
            <a:avLst/>
          </a:prstGeom>
        </p:spPr>
      </p:pic>
      <p:pic>
        <p:nvPicPr>
          <p:cNvPr id="6" name="Immagine 5" descr="Immagine che contiene persona, interni, soffitto, persone&#10;&#10;Descrizione generata automaticamente">
            <a:extLst>
              <a:ext uri="{FF2B5EF4-FFF2-40B4-BE49-F238E27FC236}">
                <a16:creationId xmlns:a16="http://schemas.microsoft.com/office/drawing/2014/main" id="{A00B02B2-D9CC-4CFC-B054-8C094D3A90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302" y="1700808"/>
            <a:ext cx="7139697" cy="5112327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C67C6CB8-2E44-4784-8AC3-4EA4760F1F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526" y="13703"/>
            <a:ext cx="3693929" cy="363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13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esterni, acqua, natura, casa&#10;&#10;Descrizione generata automaticamente">
            <a:extLst>
              <a:ext uri="{FF2B5EF4-FFF2-40B4-BE49-F238E27FC236}">
                <a16:creationId xmlns:a16="http://schemas.microsoft.com/office/drawing/2014/main" id="{CA79A7F5-7959-4942-8D2A-C18BEAEED1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5399EFF-D200-4FEB-8AD1-9ED630284364}"/>
              </a:ext>
            </a:extLst>
          </p:cNvPr>
          <p:cNvSpPr txBox="1"/>
          <p:nvPr/>
        </p:nvSpPr>
        <p:spPr>
          <a:xfrm>
            <a:off x="695400" y="5949280"/>
            <a:ext cx="609783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dirty="0">
                <a:solidFill>
                  <a:srgbClr val="FFFF00"/>
                </a:solidFill>
              </a:rPr>
              <a:t>We arrived in the so beautiful Prague…</a:t>
            </a:r>
            <a:endParaRPr lang="en-GB" sz="25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198098"/>
      </p:ext>
    </p:extLst>
  </p:cSld>
  <p:clrMapOvr>
    <a:masterClrMapping/>
  </p:clrMapOvr>
  <p:transition spd="slow" advClick="0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interni, arredamento, parecchi&#10;&#10;Descrizione generata automaticamente">
            <a:extLst>
              <a:ext uri="{FF2B5EF4-FFF2-40B4-BE49-F238E27FC236}">
                <a16:creationId xmlns:a16="http://schemas.microsoft.com/office/drawing/2014/main" id="{A330BF99-BCC6-4838-A68A-3AF156C557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0490A69-B6EF-470A-971B-9E62D962757A}"/>
              </a:ext>
            </a:extLst>
          </p:cNvPr>
          <p:cNvSpPr txBox="1"/>
          <p:nvPr/>
        </p:nvSpPr>
        <p:spPr>
          <a:xfrm>
            <a:off x="1415480" y="6075873"/>
            <a:ext cx="626469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b="1" dirty="0">
                <a:solidFill>
                  <a:srgbClr val="0070C0"/>
                </a:solidFill>
              </a:rPr>
              <a:t>We went up to the new stairs…</a:t>
            </a:r>
            <a:endParaRPr lang="en-GB" sz="35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512947"/>
      </p:ext>
    </p:extLst>
  </p:cSld>
  <p:clrMapOvr>
    <a:masterClrMapping/>
  </p:clrMapOvr>
  <p:transition spd="slow" advClick="0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E5F0394-BD44-4ECC-9C90-638C5411E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680" y="0"/>
            <a:ext cx="8685068" cy="6858000"/>
          </a:xfrm>
          <a:prstGeom prst="rect">
            <a:avLst/>
          </a:prstGeom>
        </p:spPr>
      </p:pic>
      <p:pic>
        <p:nvPicPr>
          <p:cNvPr id="7" name="Immagine 6" descr="Immagine che contiene persona, parete, interni, tavolo da pranzo&#10;&#10;Descrizione generata automaticamente">
            <a:extLst>
              <a:ext uri="{FF2B5EF4-FFF2-40B4-BE49-F238E27FC236}">
                <a16:creationId xmlns:a16="http://schemas.microsoft.com/office/drawing/2014/main" id="{5ECCDBFF-9A79-4B9D-8724-ACAEAD4E7C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667" y="-6806"/>
            <a:ext cx="5144333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AAFC06E-6415-4B0A-90D9-729958732D85}"/>
              </a:ext>
            </a:extLst>
          </p:cNvPr>
          <p:cNvSpPr txBox="1"/>
          <p:nvPr/>
        </p:nvSpPr>
        <p:spPr>
          <a:xfrm>
            <a:off x="119335" y="16993"/>
            <a:ext cx="692833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b="1" dirty="0">
                <a:solidFill>
                  <a:srgbClr val="FFFF00"/>
                </a:solidFill>
              </a:rPr>
              <a:t>…and we’ve found this two guys…always with the same smile!!!</a:t>
            </a:r>
            <a:endParaRPr lang="en-GB" sz="35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949864"/>
      </p:ext>
    </p:extLst>
  </p:cSld>
  <p:clrMapOvr>
    <a:masterClrMapping/>
  </p:clrMapOvr>
  <p:transition spd="slow" advClick="0">
    <p:pull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876</TotalTime>
  <Words>418</Words>
  <Application>Microsoft Office PowerPoint</Application>
  <PresentationFormat>Widescreen</PresentationFormat>
  <Paragraphs>78</Paragraphs>
  <Slides>34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34</vt:i4>
      </vt:variant>
    </vt:vector>
  </HeadingPairs>
  <TitlesOfParts>
    <vt:vector size="38" baseType="lpstr">
      <vt:lpstr>Arabic Typesetting</vt:lpstr>
      <vt:lpstr>Arial</vt:lpstr>
      <vt:lpstr>Calibri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Barilla S.p.a.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Suman Michele</dc:creator>
  <cp:lastModifiedBy>Suman Michele</cp:lastModifiedBy>
  <cp:revision>380</cp:revision>
  <cp:lastPrinted>2019-11-08T02:06:33Z</cp:lastPrinted>
  <dcterms:created xsi:type="dcterms:W3CDTF">2013-10-28T10:52:35Z</dcterms:created>
  <dcterms:modified xsi:type="dcterms:W3CDTF">2022-09-09T08:48:32Z</dcterms:modified>
</cp:coreProperties>
</file>